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Fira Sans Medium"/>
      <p:regular r:id="rId13"/>
      <p:bold r:id="rId14"/>
      <p:italic r:id="rId15"/>
      <p:boldItalic r:id="rId16"/>
    </p:embeddedFont>
    <p:embeddedFont>
      <p:font typeface="Barlow"/>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pos="544">
          <p15:clr>
            <a:srgbClr val="747775"/>
          </p15:clr>
        </p15:guide>
        <p15:guide id="4" pos="4218">
          <p15:clr>
            <a:srgbClr val="747775"/>
          </p15:clr>
        </p15:guide>
        <p15:guide id="5" pos="4490">
          <p15:clr>
            <a:srgbClr val="747775"/>
          </p15:clr>
        </p15:guide>
        <p15:guide id="6" orient="horz" pos="483">
          <p15:clr>
            <a:srgbClr val="747775"/>
          </p15:clr>
        </p15:guide>
        <p15:guide id="7" orient="horz" pos="6062">
          <p15:clr>
            <a:srgbClr val="747775"/>
          </p15:clr>
        </p15:guide>
      </p15:sldGuideLst>
    </p:ext>
    <p:ext uri="GoogleSlidesCustomDataVersion2">
      <go:slidesCustomData xmlns:go="http://customooxmlschemas.google.com/" r:id="rId21" roundtripDataSignature="AMtx7mjm3pb37sBYbAwUE3pi9Zsa+m0r0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544"/>
        <p:guide pos="4218"/>
        <p:guide pos="4490"/>
        <p:guide pos="483" orient="horz"/>
        <p:guide pos="6062"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Italic.fntdata"/><Relationship Id="rId11" Type="http://schemas.openxmlformats.org/officeDocument/2006/relationships/font" Target="fonts/Roboto-italic.fntdata"/><Relationship Id="rId10" Type="http://schemas.openxmlformats.org/officeDocument/2006/relationships/font" Target="fonts/Roboto-bold.fntdata"/><Relationship Id="rId21" Type="http://customschemas.google.com/relationships/presentationmetadata" Target="metadata"/><Relationship Id="rId13" Type="http://schemas.openxmlformats.org/officeDocument/2006/relationships/font" Target="fonts/FiraSansMedium-regular.fntdata"/><Relationship Id="rId12"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FiraSansMedium-italic.fntdata"/><Relationship Id="rId14" Type="http://schemas.openxmlformats.org/officeDocument/2006/relationships/font" Target="fonts/FiraSansMedium-bold.fntdata"/><Relationship Id="rId17" Type="http://schemas.openxmlformats.org/officeDocument/2006/relationships/font" Target="fonts/Barlow-regular.fntdata"/><Relationship Id="rId16" Type="http://schemas.openxmlformats.org/officeDocument/2006/relationships/font" Target="fonts/FiraSansMedium-boldItalic.fntdata"/><Relationship Id="rId5" Type="http://schemas.openxmlformats.org/officeDocument/2006/relationships/notesMaster" Target="notesMasters/notesMaster1.xml"/><Relationship Id="rId19" Type="http://schemas.openxmlformats.org/officeDocument/2006/relationships/font" Target="fonts/Barlow-italic.fntdata"/><Relationship Id="rId6" Type="http://schemas.openxmlformats.org/officeDocument/2006/relationships/slide" Target="slides/slide1.xml"/><Relationship Id="rId18" Type="http://schemas.openxmlformats.org/officeDocument/2006/relationships/font" Target="fonts/Barlow-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me page 1" type="title">
  <p:cSld name="TITLE">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84500" y="9703950"/>
            <a:ext cx="60813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0" sz="1400" u="none" cap="none" strike="noStrike">
              <a:solidFill>
                <a:srgbClr val="000000"/>
              </a:solidFill>
              <a:latin typeface="Arial"/>
              <a:ea typeface="Arial"/>
              <a:cs typeface="Arial"/>
              <a:sym typeface="Arial"/>
            </a:endParaRPr>
          </a:p>
        </p:txBody>
      </p:sp>
      <p:sp>
        <p:nvSpPr>
          <p:cNvPr id="12" name="Google Shape;12;p5"/>
          <p:cNvSpPr/>
          <p:nvPr/>
        </p:nvSpPr>
        <p:spPr>
          <a:xfrm>
            <a:off x="0" y="0"/>
            <a:ext cx="7668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6" name="Google Shape;46;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7" name="Google Shape;47;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8" name="Google Shape;48;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51" name="Shape 51"/>
        <p:cNvGrpSpPr/>
        <p:nvPr/>
      </p:nvGrpSpPr>
      <p:grpSpPr>
        <a:xfrm>
          <a:off x="0" y="0"/>
          <a:ext cx="0" cy="0"/>
          <a:chOff x="0" y="0"/>
          <a:chExt cx="0" cy="0"/>
        </a:xfrm>
      </p:grpSpPr>
      <p:sp>
        <p:nvSpPr>
          <p:cNvPr id="52" name="Google Shape;52;p16"/>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3" name="Google Shape;53;p16"/>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4" name="Google Shape;54;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ge pair">
  <p:cSld name="BIG_NUMBER">
    <p:spTree>
      <p:nvGrpSpPr>
        <p:cNvPr id="13" name="Shape 13"/>
        <p:cNvGrpSpPr/>
        <p:nvPr/>
      </p:nvGrpSpPr>
      <p:grpSpPr>
        <a:xfrm>
          <a:off x="0" y="0"/>
          <a:ext cx="0" cy="0"/>
          <a:chOff x="0" y="0"/>
          <a:chExt cx="0" cy="0"/>
        </a:xfrm>
      </p:grpSpPr>
      <p:sp>
        <p:nvSpPr>
          <p:cNvPr id="14" name="Google Shape;14;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6"/>
          <p:cNvSpPr txBox="1"/>
          <p:nvPr/>
        </p:nvSpPr>
        <p:spPr>
          <a:xfrm>
            <a:off x="432000" y="9715500"/>
            <a:ext cx="64356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6" name="Google Shape;16;p6"/>
          <p:cNvSpPr/>
          <p:nvPr/>
        </p:nvSpPr>
        <p:spPr>
          <a:xfrm>
            <a:off x="6828200" y="0"/>
            <a:ext cx="7668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ge impair" type="blank">
  <p:cSld name="BLANK">
    <p:spTree>
      <p:nvGrpSpPr>
        <p:cNvPr id="17" name="Shape 17"/>
        <p:cNvGrpSpPr/>
        <p:nvPr/>
      </p:nvGrpSpPr>
      <p:grpSpPr>
        <a:xfrm>
          <a:off x="0" y="0"/>
          <a:ext cx="0" cy="0"/>
          <a:chOff x="0" y="0"/>
          <a:chExt cx="0" cy="0"/>
        </a:xfrm>
      </p:grpSpPr>
      <p:sp>
        <p:nvSpPr>
          <p:cNvPr id="18" name="Google Shape;18;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9" name="Google Shape;19;p7"/>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20" name="Google Shape;20;p7"/>
          <p:cNvSpPr/>
          <p:nvPr/>
        </p:nvSpPr>
        <p:spPr>
          <a:xfrm>
            <a:off x="0" y="0"/>
            <a:ext cx="7668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3" name="Google Shape;23;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 name="Shape 24"/>
        <p:cNvGrpSpPr/>
        <p:nvPr/>
      </p:nvGrpSpPr>
      <p:grpSpPr>
        <a:xfrm>
          <a:off x="0" y="0"/>
          <a:ext cx="0" cy="0"/>
          <a:chOff x="0" y="0"/>
          <a:chExt cx="0" cy="0"/>
        </a:xfrm>
      </p:grpSpPr>
      <p:sp>
        <p:nvSpPr>
          <p:cNvPr id="25" name="Google Shape;25;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 name="Google Shape;26;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7" name="Google Shape;27;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8" name="Shape 28"/>
        <p:cNvGrpSpPr/>
        <p:nvPr/>
      </p:nvGrpSpPr>
      <p:grpSpPr>
        <a:xfrm>
          <a:off x="0" y="0"/>
          <a:ext cx="0" cy="0"/>
          <a:chOff x="0" y="0"/>
          <a:chExt cx="0" cy="0"/>
        </a:xfrm>
      </p:grpSpPr>
      <p:sp>
        <p:nvSpPr>
          <p:cNvPr id="29" name="Google Shape;29;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5" name="Google Shape;35;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8" name="Google Shape;38;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9" name="Google Shape;39;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0" name="Shape 40"/>
        <p:cNvGrpSpPr/>
        <p:nvPr/>
      </p:nvGrpSpPr>
      <p:grpSpPr>
        <a:xfrm>
          <a:off x="0" y="0"/>
          <a:ext cx="0" cy="0"/>
          <a:chOff x="0" y="0"/>
          <a:chExt cx="0" cy="0"/>
        </a:xfrm>
      </p:grpSpPr>
      <p:sp>
        <p:nvSpPr>
          <p:cNvPr id="41" name="Google Shape;41;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2" name="Google Shape;42;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hyperlink" Target="https://www.cnil.fr/fr/le-droit-leffacement-supprimer-v"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
          <p:cNvSpPr txBox="1"/>
          <p:nvPr/>
        </p:nvSpPr>
        <p:spPr>
          <a:xfrm>
            <a:off x="837000" y="350311"/>
            <a:ext cx="60813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78D2AA"/>
                </a:solidFill>
                <a:latin typeface="Arial"/>
                <a:ea typeface="Arial"/>
                <a:cs typeface="Arial"/>
                <a:sym typeface="Arial"/>
              </a:rPr>
              <a:t>Partage de photos : quels dangers, quelles solutions ?</a:t>
            </a:r>
            <a:endParaRPr b="1" i="0" sz="2500" u="none" cap="none" strike="noStrike">
              <a:solidFill>
                <a:srgbClr val="78D2AA"/>
              </a:solidFill>
              <a:latin typeface="Arial"/>
              <a:ea typeface="Arial"/>
              <a:cs typeface="Arial"/>
              <a:sym typeface="Arial"/>
            </a:endParaRPr>
          </a:p>
        </p:txBody>
      </p:sp>
      <p:sp>
        <p:nvSpPr>
          <p:cNvPr id="60" name="Google Shape;60;p1"/>
          <p:cNvSpPr/>
          <p:nvPr/>
        </p:nvSpPr>
        <p:spPr>
          <a:xfrm>
            <a:off x="1108200" y="1403032"/>
            <a:ext cx="1442100" cy="1398300"/>
          </a:xfrm>
          <a:prstGeom prst="rect">
            <a:avLst/>
          </a:prstGeom>
          <a:noFill/>
          <a:ln cap="flat" cmpd="sng" w="38100">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1" name="Google Shape;61;p1"/>
          <p:cNvSpPr/>
          <p:nvPr/>
        </p:nvSpPr>
        <p:spPr>
          <a:xfrm>
            <a:off x="2683231" y="1403032"/>
            <a:ext cx="1442100" cy="1398300"/>
          </a:xfrm>
          <a:prstGeom prst="rect">
            <a:avLst/>
          </a:prstGeom>
          <a:noFill/>
          <a:ln cap="flat" cmpd="sng" w="38100">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2" name="Google Shape;62;p1"/>
          <p:cNvSpPr/>
          <p:nvPr/>
        </p:nvSpPr>
        <p:spPr>
          <a:xfrm>
            <a:off x="4258262" y="1403032"/>
            <a:ext cx="1442100" cy="1398300"/>
          </a:xfrm>
          <a:prstGeom prst="rect">
            <a:avLst/>
          </a:prstGeom>
          <a:noFill/>
          <a:ln cap="flat" cmpd="sng" w="38100">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Google Shape;63;p1"/>
          <p:cNvSpPr/>
          <p:nvPr/>
        </p:nvSpPr>
        <p:spPr>
          <a:xfrm>
            <a:off x="5833293" y="1403032"/>
            <a:ext cx="1442100" cy="1398300"/>
          </a:xfrm>
          <a:prstGeom prst="rect">
            <a:avLst/>
          </a:prstGeom>
          <a:noFill/>
          <a:ln cap="flat" cmpd="sng" w="38100">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1"/>
          <p:cNvSpPr txBox="1"/>
          <p:nvPr/>
        </p:nvSpPr>
        <p:spPr>
          <a:xfrm>
            <a:off x="1243925" y="2387375"/>
            <a:ext cx="12039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Compréhension</a:t>
            </a:r>
            <a:endParaRPr b="1" i="0" sz="1000" u="none" cap="none" strike="noStrike">
              <a:solidFill>
                <a:srgbClr val="213A8E"/>
              </a:solidFill>
              <a:latin typeface="Arial"/>
              <a:ea typeface="Arial"/>
              <a:cs typeface="Arial"/>
              <a:sym typeface="Arial"/>
            </a:endParaRPr>
          </a:p>
        </p:txBody>
      </p:sp>
      <p:sp>
        <p:nvSpPr>
          <p:cNvPr id="65" name="Google Shape;65;p1"/>
          <p:cNvSpPr txBox="1"/>
          <p:nvPr/>
        </p:nvSpPr>
        <p:spPr>
          <a:xfrm>
            <a:off x="3055825" y="2427800"/>
            <a:ext cx="6969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a:t>
            </a:r>
            <a:endParaRPr b="1" i="0" sz="1000" u="none" cap="none" strike="noStrike">
              <a:solidFill>
                <a:srgbClr val="213A8E"/>
              </a:solidFill>
              <a:latin typeface="Arial"/>
              <a:ea typeface="Arial"/>
              <a:cs typeface="Arial"/>
              <a:sym typeface="Arial"/>
            </a:endParaRPr>
          </a:p>
        </p:txBody>
      </p:sp>
      <p:sp>
        <p:nvSpPr>
          <p:cNvPr id="66" name="Google Shape;66;p1"/>
          <p:cNvSpPr txBox="1"/>
          <p:nvPr/>
        </p:nvSpPr>
        <p:spPr>
          <a:xfrm>
            <a:off x="1084500" y="3901620"/>
            <a:ext cx="61671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Comprendre le processus de diffusion d’une image et sa viralité</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Se poser les bonnes questions avant de poster un contenu préjudiciable</a:t>
            </a:r>
            <a:endParaRPr b="0" i="0" sz="1100" u="none" cap="none" strike="noStrike">
              <a:solidFill>
                <a:srgbClr val="213A8E"/>
              </a:solidFill>
              <a:latin typeface="Arial"/>
              <a:ea typeface="Arial"/>
              <a:cs typeface="Arial"/>
              <a:sym typeface="Arial"/>
            </a:endParaRPr>
          </a:p>
        </p:txBody>
      </p:sp>
      <p:sp>
        <p:nvSpPr>
          <p:cNvPr id="67" name="Google Shape;67;p1"/>
          <p:cNvSpPr txBox="1"/>
          <p:nvPr/>
        </p:nvSpPr>
        <p:spPr>
          <a:xfrm>
            <a:off x="1084500" y="3086150"/>
            <a:ext cx="61671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r>
              <a:rPr b="0" i="0" lang="fr" sz="1100" u="none" cap="none" strike="noStrike">
                <a:solidFill>
                  <a:srgbClr val="213A8E"/>
                </a:solidFill>
                <a:latin typeface="Arial"/>
                <a:ea typeface="Arial"/>
                <a:cs typeface="Arial"/>
                <a:sym typeface="Arial"/>
              </a:rPr>
              <a:t>Cet atelier d’expression et de compréhension s’appuie sur une vidéo courte et des exercices de compréhension permettant d’introduire la question de la diffusion d’images en ligne.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sp>
        <p:nvSpPr>
          <p:cNvPr id="68" name="Google Shape;68;p1"/>
          <p:cNvSpPr txBox="1"/>
          <p:nvPr/>
        </p:nvSpPr>
        <p:spPr>
          <a:xfrm>
            <a:off x="1084500" y="4700290"/>
            <a:ext cx="60813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Char char="●"/>
            </a:pPr>
            <a:r>
              <a:rPr b="0" i="0" lang="fr" sz="1100" u="none" cap="none" strike="noStrike">
                <a:solidFill>
                  <a:srgbClr val="213A8E"/>
                </a:solidFill>
                <a:latin typeface="Arial"/>
                <a:ea typeface="Arial"/>
                <a:cs typeface="Arial"/>
                <a:sym typeface="Arial"/>
              </a:rPr>
              <a:t>Vidéo 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Char char="●"/>
            </a:pPr>
            <a:r>
              <a:rPr lang="fr" sz="1100">
                <a:solidFill>
                  <a:srgbClr val="213A8E"/>
                </a:solidFill>
              </a:rPr>
              <a:t>Cartes à découper - Partage de photos : Quels dangers, quelles solutions</a:t>
            </a:r>
            <a:r>
              <a:rPr b="1" i="0" lang="fr" sz="1100" u="none" cap="none" strike="noStrike">
                <a:solidFill>
                  <a:srgbClr val="1155CC"/>
                </a:solidFill>
              </a:rPr>
              <a:t>	</a:t>
            </a:r>
            <a:endParaRPr b="1" i="0" sz="1100" u="none" cap="none" strike="noStrike">
              <a:solidFill>
                <a:srgbClr val="1155CC"/>
              </a:solidFill>
            </a:endParaRPr>
          </a:p>
        </p:txBody>
      </p:sp>
      <p:sp>
        <p:nvSpPr>
          <p:cNvPr id="69" name="Google Shape;69;p1"/>
          <p:cNvSpPr txBox="1"/>
          <p:nvPr/>
        </p:nvSpPr>
        <p:spPr>
          <a:xfrm>
            <a:off x="1084500" y="5498960"/>
            <a:ext cx="60006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Aucun</a:t>
            </a:r>
            <a:endParaRPr b="0" i="0" sz="1100" u="none" cap="none" strike="noStrike">
              <a:solidFill>
                <a:srgbClr val="213A8E"/>
              </a:solidFill>
              <a:latin typeface="Arial"/>
              <a:ea typeface="Arial"/>
              <a:cs typeface="Arial"/>
              <a:sym typeface="Arial"/>
            </a:endParaRPr>
          </a:p>
        </p:txBody>
      </p:sp>
      <p:sp>
        <p:nvSpPr>
          <p:cNvPr id="70" name="Google Shape;70;p1"/>
          <p:cNvSpPr txBox="1"/>
          <p:nvPr/>
        </p:nvSpPr>
        <p:spPr>
          <a:xfrm>
            <a:off x="1084500" y="7003300"/>
            <a:ext cx="6081300" cy="3050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Messages clés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Je ne partage pas de photos sans consentement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Il est important de ne jamais partager des photos de </a:t>
            </a:r>
            <a:br>
              <a:rPr b="0" i="0" lang="fr" sz="1100" u="none" cap="none" strike="noStrike">
                <a:solidFill>
                  <a:srgbClr val="213A8E"/>
                </a:solidFill>
                <a:latin typeface="Arial"/>
                <a:ea typeface="Arial"/>
                <a:cs typeface="Arial"/>
                <a:sym typeface="Arial"/>
              </a:rPr>
            </a:br>
            <a:r>
              <a:rPr b="0" i="0" lang="fr" sz="1100" u="none" cap="none" strike="noStrike">
                <a:solidFill>
                  <a:srgbClr val="213A8E"/>
                </a:solidFill>
                <a:latin typeface="Arial"/>
                <a:ea typeface="Arial"/>
                <a:cs typeface="Arial"/>
                <a:sym typeface="Arial"/>
              </a:rPr>
              <a:t>quelqu'un sans leur permission. Cela peut causer</a:t>
            </a:r>
            <a:br>
              <a:rPr b="0" i="0" lang="fr" sz="1100" u="none" cap="none" strike="noStrike">
                <a:solidFill>
                  <a:srgbClr val="213A8E"/>
                </a:solidFill>
                <a:latin typeface="Arial"/>
                <a:ea typeface="Arial"/>
                <a:cs typeface="Arial"/>
                <a:sym typeface="Arial"/>
              </a:rPr>
            </a:br>
            <a:r>
              <a:rPr b="0" i="0" lang="fr" sz="1100" u="none" cap="none" strike="noStrike">
                <a:solidFill>
                  <a:srgbClr val="213A8E"/>
                </a:solidFill>
                <a:latin typeface="Arial"/>
                <a:ea typeface="Arial"/>
                <a:cs typeface="Arial"/>
                <a:sym typeface="Arial"/>
              </a:rPr>
              <a:t>beaucoup de tristesse et de problèmes.</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Je me protège et je demande de l’aide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Si quelqu'un partage une photo intime de vous sans votre permission, parlez-en à un adulte de confiance ou à la police. Vous pouvez demander que la photo soit retirée.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Je réfléchis avant de partager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Avant de partager une photo intime, réfléchissez bien. Assurez-vous que cela ne sera pas utilisé contre vous. C'est mieux de ne pas le faire si vous avez des doutes.</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120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sp>
        <p:nvSpPr>
          <p:cNvPr id="71" name="Google Shape;71;p1"/>
          <p:cNvSpPr txBox="1"/>
          <p:nvPr/>
        </p:nvSpPr>
        <p:spPr>
          <a:xfrm>
            <a:off x="1117800" y="6163105"/>
            <a:ext cx="61671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lang="fr" sz="1100">
                <a:solidFill>
                  <a:srgbClr val="213A8E"/>
                </a:solidFill>
              </a:rPr>
              <a:t>Support à projeter - Partage de photos : Quels dangers, quelles solutions</a:t>
            </a:r>
            <a:endParaRPr sz="1100">
              <a:solidFill>
                <a:srgbClr val="213A8E"/>
              </a:solidFill>
            </a:endParaRPr>
          </a:p>
          <a:p>
            <a:pPr indent="0" lvl="0" marL="45720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	</a:t>
            </a:r>
            <a:endParaRPr b="1" i="0" sz="1100" u="none" cap="none" strike="noStrike">
              <a:solidFill>
                <a:srgbClr val="213A8E"/>
              </a:solidFill>
              <a:latin typeface="Arial"/>
              <a:ea typeface="Arial"/>
              <a:cs typeface="Arial"/>
              <a:sym typeface="Arial"/>
            </a:endParaRPr>
          </a:p>
        </p:txBody>
      </p:sp>
      <p:pic>
        <p:nvPicPr>
          <p:cNvPr id="72" name="Google Shape;72;p1"/>
          <p:cNvPicPr preferRelativeResize="0"/>
          <p:nvPr/>
        </p:nvPicPr>
        <p:blipFill rotWithShape="1">
          <a:blip r:embed="rId3">
            <a:alphaModFix/>
          </a:blip>
          <a:srcRect b="0" l="0" r="0" t="0"/>
          <a:stretch/>
        </p:blipFill>
        <p:spPr>
          <a:xfrm>
            <a:off x="2895075" y="1403012"/>
            <a:ext cx="1089225" cy="1089225"/>
          </a:xfrm>
          <a:prstGeom prst="rect">
            <a:avLst/>
          </a:prstGeom>
          <a:noFill/>
          <a:ln>
            <a:noFill/>
          </a:ln>
        </p:spPr>
      </p:pic>
      <p:grpSp>
        <p:nvGrpSpPr>
          <p:cNvPr id="73" name="Google Shape;73;p1"/>
          <p:cNvGrpSpPr/>
          <p:nvPr/>
        </p:nvGrpSpPr>
        <p:grpSpPr>
          <a:xfrm>
            <a:off x="4589789" y="1533074"/>
            <a:ext cx="820008" cy="878061"/>
            <a:chOff x="1674750" y="3254050"/>
            <a:chExt cx="294575" cy="295375"/>
          </a:xfrm>
        </p:grpSpPr>
        <p:sp>
          <p:nvSpPr>
            <p:cNvPr id="74" name="Google Shape;74;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7" name="Google Shape;77;p1"/>
          <p:cNvSpPr txBox="1"/>
          <p:nvPr/>
        </p:nvSpPr>
        <p:spPr>
          <a:xfrm>
            <a:off x="4319675" y="2437313"/>
            <a:ext cx="14274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1 heure maximum</a:t>
            </a:r>
            <a:endParaRPr b="1" i="0" sz="1000" u="none" cap="none" strike="noStrike">
              <a:solidFill>
                <a:srgbClr val="213A8E"/>
              </a:solidFill>
              <a:latin typeface="Arial"/>
              <a:ea typeface="Arial"/>
              <a:cs typeface="Arial"/>
              <a:sym typeface="Arial"/>
            </a:endParaRPr>
          </a:p>
        </p:txBody>
      </p:sp>
      <p:sp>
        <p:nvSpPr>
          <p:cNvPr id="78" name="Google Shape;78;p1"/>
          <p:cNvSpPr/>
          <p:nvPr/>
        </p:nvSpPr>
        <p:spPr>
          <a:xfrm>
            <a:off x="6009728" y="1661743"/>
            <a:ext cx="368186" cy="287081"/>
          </a:xfrm>
          <a:custGeom>
            <a:rect b="b" l="l" r="r" t="t"/>
            <a:pathLst>
              <a:path extrusionOk="0" h="9925" w="12729">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1"/>
          <p:cNvSpPr txBox="1"/>
          <p:nvPr/>
        </p:nvSpPr>
        <p:spPr>
          <a:xfrm>
            <a:off x="6445950" y="1636375"/>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S’exprimer</a:t>
            </a:r>
            <a:endParaRPr b="1" i="0" sz="800" u="none" cap="none" strike="noStrike">
              <a:solidFill>
                <a:srgbClr val="213A8E"/>
              </a:solidFill>
              <a:latin typeface="Arial"/>
              <a:ea typeface="Arial"/>
              <a:cs typeface="Arial"/>
              <a:sym typeface="Arial"/>
            </a:endParaRPr>
          </a:p>
        </p:txBody>
      </p:sp>
      <p:sp>
        <p:nvSpPr>
          <p:cNvPr id="80" name="Google Shape;80;p1"/>
          <p:cNvSpPr txBox="1"/>
          <p:nvPr/>
        </p:nvSpPr>
        <p:spPr>
          <a:xfrm>
            <a:off x="6445950" y="2118014"/>
            <a:ext cx="748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Faire un choix</a:t>
            </a:r>
            <a:endParaRPr b="1" i="0" sz="800" u="none" cap="none" strike="noStrike">
              <a:solidFill>
                <a:srgbClr val="213A8E"/>
              </a:solidFill>
              <a:latin typeface="Arial"/>
              <a:ea typeface="Arial"/>
              <a:cs typeface="Arial"/>
              <a:sym typeface="Arial"/>
            </a:endParaRPr>
          </a:p>
        </p:txBody>
      </p:sp>
      <p:sp>
        <p:nvSpPr>
          <p:cNvPr id="81" name="Google Shape;81;p1"/>
          <p:cNvSpPr txBox="1"/>
          <p:nvPr/>
        </p:nvSpPr>
        <p:spPr>
          <a:xfrm rot="-5400000">
            <a:off x="-1183950" y="8377500"/>
            <a:ext cx="3228900" cy="511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IDENTITÉ NUMÉRIQUE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grpSp>
        <p:nvGrpSpPr>
          <p:cNvPr id="82" name="Google Shape;82;p1"/>
          <p:cNvGrpSpPr/>
          <p:nvPr/>
        </p:nvGrpSpPr>
        <p:grpSpPr>
          <a:xfrm>
            <a:off x="6009737" y="2163332"/>
            <a:ext cx="340573" cy="339271"/>
            <a:chOff x="2085450" y="842250"/>
            <a:chExt cx="483700" cy="481850"/>
          </a:xfrm>
        </p:grpSpPr>
        <p:sp>
          <p:nvSpPr>
            <p:cNvPr id="83" name="Google Shape;83;p1"/>
            <p:cNvSpPr/>
            <p:nvPr/>
          </p:nvSpPr>
          <p:spPr>
            <a:xfrm>
              <a:off x="2085525" y="926925"/>
              <a:ext cx="483625" cy="397175"/>
            </a:xfrm>
            <a:custGeom>
              <a:rect b="b" l="l" r="r" t="t"/>
              <a:pathLst>
                <a:path extrusionOk="0" h="15887" w="19345">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4" name="Google Shape;84;p1"/>
            <p:cNvSpPr/>
            <p:nvPr/>
          </p:nvSpPr>
          <p:spPr>
            <a:xfrm>
              <a:off x="2085450" y="1151875"/>
              <a:ext cx="143650" cy="87575"/>
            </a:xfrm>
            <a:custGeom>
              <a:rect b="b" l="l" r="r" t="t"/>
              <a:pathLst>
                <a:path extrusionOk="0" h="3503" w="5746">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5" name="Google Shape;85;p1"/>
            <p:cNvSpPr/>
            <p:nvPr/>
          </p:nvSpPr>
          <p:spPr>
            <a:xfrm>
              <a:off x="2274775" y="842250"/>
              <a:ext cx="294375" cy="197650"/>
            </a:xfrm>
            <a:custGeom>
              <a:rect b="b" l="l" r="r" t="t"/>
              <a:pathLst>
                <a:path extrusionOk="0" h="7906" w="11775">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pic>
        <p:nvPicPr>
          <p:cNvPr id="86" name="Google Shape;86;p1"/>
          <p:cNvPicPr preferRelativeResize="0"/>
          <p:nvPr/>
        </p:nvPicPr>
        <p:blipFill rotWithShape="1">
          <a:blip r:embed="rId4">
            <a:alphaModFix/>
          </a:blip>
          <a:srcRect b="0" l="0" r="0" t="0"/>
          <a:stretch/>
        </p:blipFill>
        <p:spPr>
          <a:xfrm>
            <a:off x="1243931" y="6599363"/>
            <a:ext cx="265980" cy="234808"/>
          </a:xfrm>
          <a:prstGeom prst="rect">
            <a:avLst/>
          </a:prstGeom>
          <a:noFill/>
          <a:ln>
            <a:noFill/>
          </a:ln>
        </p:spPr>
      </p:pic>
      <p:sp>
        <p:nvSpPr>
          <p:cNvPr id="87" name="Google Shape;87;p1"/>
          <p:cNvSpPr txBox="1"/>
          <p:nvPr/>
        </p:nvSpPr>
        <p:spPr>
          <a:xfrm>
            <a:off x="3071700" y="2189400"/>
            <a:ext cx="7488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213A8E"/>
                </a:solidFill>
                <a:latin typeface="Arial"/>
                <a:ea typeface="Arial"/>
                <a:cs typeface="Arial"/>
                <a:sym typeface="Arial"/>
              </a:rPr>
              <a:t>6 max</a:t>
            </a:r>
            <a:endParaRPr b="1" i="0" sz="1400" u="none" cap="none" strike="noStrike">
              <a:solidFill>
                <a:srgbClr val="213A8E"/>
              </a:solidFill>
              <a:latin typeface="Arial"/>
              <a:ea typeface="Arial"/>
              <a:cs typeface="Arial"/>
              <a:sym typeface="Arial"/>
            </a:endParaRPr>
          </a:p>
        </p:txBody>
      </p:sp>
      <p:grpSp>
        <p:nvGrpSpPr>
          <p:cNvPr id="88" name="Google Shape;88;p1"/>
          <p:cNvGrpSpPr/>
          <p:nvPr/>
        </p:nvGrpSpPr>
        <p:grpSpPr>
          <a:xfrm>
            <a:off x="1518684" y="1570519"/>
            <a:ext cx="579897" cy="754187"/>
            <a:chOff x="-38129425" y="3222550"/>
            <a:chExt cx="228450" cy="315850"/>
          </a:xfrm>
        </p:grpSpPr>
        <p:sp>
          <p:nvSpPr>
            <p:cNvPr id="89" name="Google Shape;89;p1"/>
            <p:cNvSpPr/>
            <p:nvPr/>
          </p:nvSpPr>
          <p:spPr>
            <a:xfrm>
              <a:off x="-38129425" y="3222550"/>
              <a:ext cx="228450" cy="227650"/>
            </a:xfrm>
            <a:custGeom>
              <a:rect b="b" l="l" r="r" t="t"/>
              <a:pathLst>
                <a:path extrusionOk="0" h="9106" w="9138">
                  <a:moveTo>
                    <a:pt x="4097" y="1292"/>
                  </a:moveTo>
                  <a:cubicBezTo>
                    <a:pt x="4349" y="1292"/>
                    <a:pt x="4538" y="1450"/>
                    <a:pt x="4538" y="1702"/>
                  </a:cubicBezTo>
                  <a:cubicBezTo>
                    <a:pt x="4538" y="1922"/>
                    <a:pt x="4349" y="2111"/>
                    <a:pt x="4160" y="2111"/>
                  </a:cubicBezTo>
                  <a:cubicBezTo>
                    <a:pt x="2994" y="2111"/>
                    <a:pt x="2112" y="3056"/>
                    <a:pt x="2049" y="4222"/>
                  </a:cubicBezTo>
                  <a:cubicBezTo>
                    <a:pt x="2049" y="4443"/>
                    <a:pt x="1860" y="4600"/>
                    <a:pt x="1639" y="4600"/>
                  </a:cubicBezTo>
                  <a:cubicBezTo>
                    <a:pt x="1387" y="4600"/>
                    <a:pt x="1198" y="4411"/>
                    <a:pt x="1198" y="4222"/>
                  </a:cubicBezTo>
                  <a:cubicBezTo>
                    <a:pt x="1198" y="2584"/>
                    <a:pt x="2490" y="1324"/>
                    <a:pt x="4097" y="1292"/>
                  </a:cubicBezTo>
                  <a:close/>
                  <a:moveTo>
                    <a:pt x="4569" y="0"/>
                  </a:moveTo>
                  <a:cubicBezTo>
                    <a:pt x="2049" y="0"/>
                    <a:pt x="1" y="2048"/>
                    <a:pt x="1" y="4569"/>
                  </a:cubicBezTo>
                  <a:cubicBezTo>
                    <a:pt x="1" y="6207"/>
                    <a:pt x="946" y="7688"/>
                    <a:pt x="2332" y="8475"/>
                  </a:cubicBezTo>
                  <a:cubicBezTo>
                    <a:pt x="2458" y="8507"/>
                    <a:pt x="2521" y="8664"/>
                    <a:pt x="2521" y="8822"/>
                  </a:cubicBezTo>
                  <a:lnTo>
                    <a:pt x="2521" y="9105"/>
                  </a:lnTo>
                  <a:lnTo>
                    <a:pt x="6680" y="9105"/>
                  </a:lnTo>
                  <a:lnTo>
                    <a:pt x="6680" y="8822"/>
                  </a:lnTo>
                  <a:cubicBezTo>
                    <a:pt x="6680" y="8696"/>
                    <a:pt x="6743" y="8570"/>
                    <a:pt x="6900" y="8507"/>
                  </a:cubicBezTo>
                  <a:cubicBezTo>
                    <a:pt x="8255" y="7719"/>
                    <a:pt x="9137" y="6270"/>
                    <a:pt x="9137" y="4569"/>
                  </a:cubicBezTo>
                  <a:cubicBezTo>
                    <a:pt x="9137" y="2048"/>
                    <a:pt x="7089" y="32"/>
                    <a:pt x="456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38067200" y="3470650"/>
              <a:ext cx="103200" cy="67750"/>
            </a:xfrm>
            <a:custGeom>
              <a:rect b="b" l="l" r="r" t="t"/>
              <a:pathLst>
                <a:path extrusionOk="0" h="2710" w="4128">
                  <a:moveTo>
                    <a:pt x="1" y="0"/>
                  </a:moveTo>
                  <a:lnTo>
                    <a:pt x="1" y="662"/>
                  </a:lnTo>
                  <a:cubicBezTo>
                    <a:pt x="1" y="1198"/>
                    <a:pt x="410" y="1702"/>
                    <a:pt x="883" y="1859"/>
                  </a:cubicBezTo>
                  <a:cubicBezTo>
                    <a:pt x="1040" y="2363"/>
                    <a:pt x="1513" y="2710"/>
                    <a:pt x="2049" y="2710"/>
                  </a:cubicBezTo>
                  <a:cubicBezTo>
                    <a:pt x="2647" y="2710"/>
                    <a:pt x="3120" y="2363"/>
                    <a:pt x="3277" y="1859"/>
                  </a:cubicBezTo>
                  <a:cubicBezTo>
                    <a:pt x="3781" y="1702"/>
                    <a:pt x="4128" y="1198"/>
                    <a:pt x="4128" y="662"/>
                  </a:cubicBezTo>
                  <a:lnTo>
                    <a:pt x="4128"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1" name="Google Shape;91;p1"/>
          <p:cNvGrpSpPr/>
          <p:nvPr/>
        </p:nvGrpSpPr>
        <p:grpSpPr>
          <a:xfrm>
            <a:off x="226079" y="597177"/>
            <a:ext cx="339253" cy="339253"/>
            <a:chOff x="6235400" y="249400"/>
            <a:chExt cx="481825" cy="481825"/>
          </a:xfrm>
        </p:grpSpPr>
        <p:sp>
          <p:nvSpPr>
            <p:cNvPr id="92" name="Google Shape;92;p1"/>
            <p:cNvSpPr/>
            <p:nvPr/>
          </p:nvSpPr>
          <p:spPr>
            <a:xfrm>
              <a:off x="6425625" y="482025"/>
              <a:ext cx="177700" cy="135375"/>
            </a:xfrm>
            <a:custGeom>
              <a:rect b="b" l="l" r="r" t="t"/>
              <a:pathLst>
                <a:path extrusionOk="0" h="5415" w="7108">
                  <a:moveTo>
                    <a:pt x="5415" y="0"/>
                  </a:moveTo>
                  <a:lnTo>
                    <a:pt x="1" y="5415"/>
                  </a:lnTo>
                  <a:lnTo>
                    <a:pt x="7107" y="5415"/>
                  </a:lnTo>
                  <a:lnTo>
                    <a:pt x="7107" y="1696"/>
                  </a:lnTo>
                  <a:lnTo>
                    <a:pt x="541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3" name="Google Shape;93;p1"/>
            <p:cNvSpPr/>
            <p:nvPr/>
          </p:nvSpPr>
          <p:spPr>
            <a:xfrm>
              <a:off x="6462150" y="419775"/>
              <a:ext cx="28250" cy="28250"/>
            </a:xfrm>
            <a:custGeom>
              <a:rect b="b" l="l" r="r" t="t"/>
              <a:pathLst>
                <a:path extrusionOk="0" h="1130" w="1130">
                  <a:moveTo>
                    <a:pt x="566" y="0"/>
                  </a:moveTo>
                  <a:cubicBezTo>
                    <a:pt x="253" y="0"/>
                    <a:pt x="0" y="250"/>
                    <a:pt x="0" y="563"/>
                  </a:cubicBezTo>
                  <a:cubicBezTo>
                    <a:pt x="0" y="876"/>
                    <a:pt x="253" y="1129"/>
                    <a:pt x="566" y="1129"/>
                  </a:cubicBezTo>
                  <a:cubicBezTo>
                    <a:pt x="877" y="1129"/>
                    <a:pt x="1130" y="876"/>
                    <a:pt x="1130" y="563"/>
                  </a:cubicBezTo>
                  <a:cubicBezTo>
                    <a:pt x="1130" y="250"/>
                    <a:pt x="877" y="0"/>
                    <a:pt x="566"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4" name="Google Shape;94;p1"/>
            <p:cNvSpPr/>
            <p:nvPr/>
          </p:nvSpPr>
          <p:spPr>
            <a:xfrm>
              <a:off x="6349225" y="508600"/>
              <a:ext cx="113625" cy="108800"/>
            </a:xfrm>
            <a:custGeom>
              <a:rect b="b" l="l" r="r" t="t"/>
              <a:pathLst>
                <a:path extrusionOk="0" h="4352" w="4545">
                  <a:moveTo>
                    <a:pt x="2858" y="0"/>
                  </a:moveTo>
                  <a:lnTo>
                    <a:pt x="0" y="2623"/>
                  </a:lnTo>
                  <a:lnTo>
                    <a:pt x="0" y="4352"/>
                  </a:lnTo>
                  <a:lnTo>
                    <a:pt x="1461" y="4352"/>
                  </a:lnTo>
                  <a:lnTo>
                    <a:pt x="4544" y="1265"/>
                  </a:lnTo>
                  <a:lnTo>
                    <a:pt x="285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5" name="Google Shape;95;p1"/>
            <p:cNvSpPr/>
            <p:nvPr/>
          </p:nvSpPr>
          <p:spPr>
            <a:xfrm>
              <a:off x="6349225" y="363300"/>
              <a:ext cx="254100" cy="172575"/>
            </a:xfrm>
            <a:custGeom>
              <a:rect b="b" l="l" r="r" t="t"/>
              <a:pathLst>
                <a:path extrusionOk="0" h="6903" w="10164">
                  <a:moveTo>
                    <a:pt x="5083" y="1130"/>
                  </a:moveTo>
                  <a:cubicBezTo>
                    <a:pt x="5767" y="1130"/>
                    <a:pt x="6384" y="1542"/>
                    <a:pt x="6646" y="2175"/>
                  </a:cubicBezTo>
                  <a:cubicBezTo>
                    <a:pt x="6908" y="2807"/>
                    <a:pt x="6764" y="3536"/>
                    <a:pt x="6279" y="4021"/>
                  </a:cubicBezTo>
                  <a:cubicBezTo>
                    <a:pt x="5955" y="4345"/>
                    <a:pt x="5521" y="4517"/>
                    <a:pt x="5081" y="4517"/>
                  </a:cubicBezTo>
                  <a:cubicBezTo>
                    <a:pt x="4862" y="4517"/>
                    <a:pt x="4642" y="4475"/>
                    <a:pt x="4433" y="4388"/>
                  </a:cubicBezTo>
                  <a:cubicBezTo>
                    <a:pt x="3801" y="4126"/>
                    <a:pt x="3388" y="3509"/>
                    <a:pt x="3388" y="2822"/>
                  </a:cubicBezTo>
                  <a:cubicBezTo>
                    <a:pt x="3388" y="1886"/>
                    <a:pt x="4147" y="1130"/>
                    <a:pt x="5083" y="1130"/>
                  </a:cubicBezTo>
                  <a:close/>
                  <a:moveTo>
                    <a:pt x="0" y="1"/>
                  </a:moveTo>
                  <a:lnTo>
                    <a:pt x="0" y="6903"/>
                  </a:lnTo>
                  <a:lnTo>
                    <a:pt x="2443" y="4665"/>
                  </a:lnTo>
                  <a:cubicBezTo>
                    <a:pt x="2549" y="4567"/>
                    <a:pt x="2686" y="4517"/>
                    <a:pt x="2824" y="4517"/>
                  </a:cubicBezTo>
                  <a:cubicBezTo>
                    <a:pt x="2943" y="4517"/>
                    <a:pt x="3062" y="4554"/>
                    <a:pt x="3162" y="4629"/>
                  </a:cubicBezTo>
                  <a:lnTo>
                    <a:pt x="5351" y="6270"/>
                  </a:lnTo>
                  <a:lnTo>
                    <a:pt x="8071" y="3551"/>
                  </a:lnTo>
                  <a:cubicBezTo>
                    <a:pt x="8181" y="3441"/>
                    <a:pt x="8325" y="3386"/>
                    <a:pt x="8470" y="3386"/>
                  </a:cubicBezTo>
                  <a:cubicBezTo>
                    <a:pt x="8614" y="3386"/>
                    <a:pt x="8759" y="3441"/>
                    <a:pt x="8869" y="3551"/>
                  </a:cubicBezTo>
                  <a:lnTo>
                    <a:pt x="10163" y="4846"/>
                  </a:lnTo>
                  <a:lnTo>
                    <a:pt x="101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6" name="Google Shape;96;p1"/>
            <p:cNvSpPr/>
            <p:nvPr/>
          </p:nvSpPr>
          <p:spPr>
            <a:xfrm>
              <a:off x="6235400" y="249400"/>
              <a:ext cx="481825" cy="481825"/>
            </a:xfrm>
            <a:custGeom>
              <a:rect b="b" l="l" r="r" t="t"/>
              <a:pathLst>
                <a:path extrusionOk="0" h="19273" w="19273">
                  <a:moveTo>
                    <a:pt x="15283" y="3427"/>
                  </a:moveTo>
                  <a:cubicBezTo>
                    <a:pt x="15593" y="3427"/>
                    <a:pt x="15846" y="3677"/>
                    <a:pt x="15846" y="3991"/>
                  </a:cubicBezTo>
                  <a:lnTo>
                    <a:pt x="15846" y="15283"/>
                  </a:lnTo>
                  <a:cubicBezTo>
                    <a:pt x="15846" y="15596"/>
                    <a:pt x="15593" y="15849"/>
                    <a:pt x="15283" y="15849"/>
                  </a:cubicBezTo>
                  <a:lnTo>
                    <a:pt x="3990" y="15849"/>
                  </a:lnTo>
                  <a:cubicBezTo>
                    <a:pt x="3677" y="15849"/>
                    <a:pt x="3424" y="15596"/>
                    <a:pt x="3424" y="15283"/>
                  </a:cubicBezTo>
                  <a:lnTo>
                    <a:pt x="3424" y="3991"/>
                  </a:lnTo>
                  <a:cubicBezTo>
                    <a:pt x="3424" y="3677"/>
                    <a:pt x="3677" y="3427"/>
                    <a:pt x="3990" y="3427"/>
                  </a:cubicBezTo>
                  <a:close/>
                  <a:moveTo>
                    <a:pt x="564" y="1"/>
                  </a:moveTo>
                  <a:cubicBezTo>
                    <a:pt x="250" y="1"/>
                    <a:pt x="0" y="254"/>
                    <a:pt x="0" y="567"/>
                  </a:cubicBezTo>
                  <a:lnTo>
                    <a:pt x="0" y="2861"/>
                  </a:lnTo>
                  <a:cubicBezTo>
                    <a:pt x="0" y="3175"/>
                    <a:pt x="250" y="3427"/>
                    <a:pt x="564" y="3427"/>
                  </a:cubicBezTo>
                  <a:cubicBezTo>
                    <a:pt x="877" y="3427"/>
                    <a:pt x="1127" y="3677"/>
                    <a:pt x="1127" y="3991"/>
                  </a:cubicBezTo>
                  <a:cubicBezTo>
                    <a:pt x="1127" y="4304"/>
                    <a:pt x="877" y="4557"/>
                    <a:pt x="564" y="4557"/>
                  </a:cubicBezTo>
                  <a:cubicBezTo>
                    <a:pt x="250" y="4557"/>
                    <a:pt x="0" y="4807"/>
                    <a:pt x="0" y="5120"/>
                  </a:cubicBezTo>
                  <a:lnTo>
                    <a:pt x="0" y="8507"/>
                  </a:lnTo>
                  <a:cubicBezTo>
                    <a:pt x="0" y="8821"/>
                    <a:pt x="250" y="9074"/>
                    <a:pt x="564" y="9074"/>
                  </a:cubicBezTo>
                  <a:cubicBezTo>
                    <a:pt x="877" y="9074"/>
                    <a:pt x="1127" y="9324"/>
                    <a:pt x="1127" y="9637"/>
                  </a:cubicBezTo>
                  <a:cubicBezTo>
                    <a:pt x="1127" y="9950"/>
                    <a:pt x="877" y="10203"/>
                    <a:pt x="564" y="10203"/>
                  </a:cubicBezTo>
                  <a:cubicBezTo>
                    <a:pt x="250" y="10203"/>
                    <a:pt x="0" y="10453"/>
                    <a:pt x="0" y="10766"/>
                  </a:cubicBezTo>
                  <a:lnTo>
                    <a:pt x="0" y="14154"/>
                  </a:lnTo>
                  <a:cubicBezTo>
                    <a:pt x="0" y="14467"/>
                    <a:pt x="250" y="14720"/>
                    <a:pt x="564" y="14720"/>
                  </a:cubicBezTo>
                  <a:cubicBezTo>
                    <a:pt x="877" y="14720"/>
                    <a:pt x="1127" y="14970"/>
                    <a:pt x="1127" y="15283"/>
                  </a:cubicBezTo>
                  <a:cubicBezTo>
                    <a:pt x="1127" y="15596"/>
                    <a:pt x="877" y="15849"/>
                    <a:pt x="564" y="15849"/>
                  </a:cubicBezTo>
                  <a:cubicBezTo>
                    <a:pt x="250" y="15849"/>
                    <a:pt x="0" y="16099"/>
                    <a:pt x="0" y="16412"/>
                  </a:cubicBezTo>
                  <a:lnTo>
                    <a:pt x="0" y="18710"/>
                  </a:lnTo>
                  <a:cubicBezTo>
                    <a:pt x="0" y="19020"/>
                    <a:pt x="250" y="19273"/>
                    <a:pt x="564" y="19273"/>
                  </a:cubicBezTo>
                  <a:lnTo>
                    <a:pt x="2861" y="19273"/>
                  </a:lnTo>
                  <a:cubicBezTo>
                    <a:pt x="3171" y="19273"/>
                    <a:pt x="3424" y="19020"/>
                    <a:pt x="3424" y="18710"/>
                  </a:cubicBezTo>
                  <a:cubicBezTo>
                    <a:pt x="3424" y="18396"/>
                    <a:pt x="3677" y="18143"/>
                    <a:pt x="3990" y="18143"/>
                  </a:cubicBezTo>
                  <a:cubicBezTo>
                    <a:pt x="4300" y="18143"/>
                    <a:pt x="4553" y="18396"/>
                    <a:pt x="4553" y="18710"/>
                  </a:cubicBezTo>
                  <a:cubicBezTo>
                    <a:pt x="4553" y="19020"/>
                    <a:pt x="4806" y="19273"/>
                    <a:pt x="5120" y="19273"/>
                  </a:cubicBezTo>
                  <a:lnTo>
                    <a:pt x="8507" y="19273"/>
                  </a:lnTo>
                  <a:cubicBezTo>
                    <a:pt x="8817" y="19273"/>
                    <a:pt x="9070" y="19020"/>
                    <a:pt x="9070" y="18710"/>
                  </a:cubicBezTo>
                  <a:cubicBezTo>
                    <a:pt x="9070" y="18396"/>
                    <a:pt x="9323" y="18143"/>
                    <a:pt x="9636" y="18143"/>
                  </a:cubicBezTo>
                  <a:cubicBezTo>
                    <a:pt x="9947" y="18143"/>
                    <a:pt x="10200" y="18396"/>
                    <a:pt x="10200" y="18710"/>
                  </a:cubicBezTo>
                  <a:cubicBezTo>
                    <a:pt x="10200" y="19020"/>
                    <a:pt x="10452" y="19273"/>
                    <a:pt x="10766" y="19273"/>
                  </a:cubicBezTo>
                  <a:lnTo>
                    <a:pt x="14153" y="19273"/>
                  </a:lnTo>
                  <a:cubicBezTo>
                    <a:pt x="14463" y="19273"/>
                    <a:pt x="14716" y="19020"/>
                    <a:pt x="14716" y="18710"/>
                  </a:cubicBezTo>
                  <a:cubicBezTo>
                    <a:pt x="14716" y="18396"/>
                    <a:pt x="14969" y="18143"/>
                    <a:pt x="15283" y="18143"/>
                  </a:cubicBezTo>
                  <a:cubicBezTo>
                    <a:pt x="15593" y="18143"/>
                    <a:pt x="15846" y="18396"/>
                    <a:pt x="15846" y="18710"/>
                  </a:cubicBezTo>
                  <a:cubicBezTo>
                    <a:pt x="15846" y="19020"/>
                    <a:pt x="16099" y="19273"/>
                    <a:pt x="16412" y="19273"/>
                  </a:cubicBezTo>
                  <a:lnTo>
                    <a:pt x="18706" y="19273"/>
                  </a:lnTo>
                  <a:cubicBezTo>
                    <a:pt x="19019" y="19273"/>
                    <a:pt x="19272" y="19020"/>
                    <a:pt x="19272" y="18710"/>
                  </a:cubicBezTo>
                  <a:lnTo>
                    <a:pt x="19272" y="16412"/>
                  </a:lnTo>
                  <a:cubicBezTo>
                    <a:pt x="19272" y="16099"/>
                    <a:pt x="19019" y="15849"/>
                    <a:pt x="18706" y="15849"/>
                  </a:cubicBezTo>
                  <a:cubicBezTo>
                    <a:pt x="18393" y="15849"/>
                    <a:pt x="18143" y="15596"/>
                    <a:pt x="18143" y="15283"/>
                  </a:cubicBezTo>
                  <a:cubicBezTo>
                    <a:pt x="18143" y="14970"/>
                    <a:pt x="18393" y="14720"/>
                    <a:pt x="18706" y="14720"/>
                  </a:cubicBezTo>
                  <a:cubicBezTo>
                    <a:pt x="19019" y="14720"/>
                    <a:pt x="19272" y="14467"/>
                    <a:pt x="19272" y="14154"/>
                  </a:cubicBezTo>
                  <a:lnTo>
                    <a:pt x="19272" y="10766"/>
                  </a:lnTo>
                  <a:cubicBezTo>
                    <a:pt x="19272" y="10453"/>
                    <a:pt x="19019" y="10203"/>
                    <a:pt x="18706" y="10203"/>
                  </a:cubicBezTo>
                  <a:cubicBezTo>
                    <a:pt x="18393" y="10203"/>
                    <a:pt x="18143" y="9950"/>
                    <a:pt x="18143" y="9637"/>
                  </a:cubicBezTo>
                  <a:cubicBezTo>
                    <a:pt x="18143" y="9324"/>
                    <a:pt x="18393" y="9074"/>
                    <a:pt x="18706" y="9074"/>
                  </a:cubicBezTo>
                  <a:cubicBezTo>
                    <a:pt x="19019" y="9074"/>
                    <a:pt x="19272" y="8821"/>
                    <a:pt x="19272" y="8507"/>
                  </a:cubicBezTo>
                  <a:lnTo>
                    <a:pt x="19272" y="5120"/>
                  </a:lnTo>
                  <a:cubicBezTo>
                    <a:pt x="19272" y="4807"/>
                    <a:pt x="19019" y="4557"/>
                    <a:pt x="18706" y="4557"/>
                  </a:cubicBezTo>
                  <a:cubicBezTo>
                    <a:pt x="18393" y="4557"/>
                    <a:pt x="18143" y="4304"/>
                    <a:pt x="18143" y="3991"/>
                  </a:cubicBezTo>
                  <a:cubicBezTo>
                    <a:pt x="18143" y="3677"/>
                    <a:pt x="18393" y="3427"/>
                    <a:pt x="18706" y="3427"/>
                  </a:cubicBezTo>
                  <a:cubicBezTo>
                    <a:pt x="19019" y="3427"/>
                    <a:pt x="19272" y="3175"/>
                    <a:pt x="19272" y="2861"/>
                  </a:cubicBezTo>
                  <a:lnTo>
                    <a:pt x="19272" y="567"/>
                  </a:lnTo>
                  <a:cubicBezTo>
                    <a:pt x="19272" y="254"/>
                    <a:pt x="19019" y="1"/>
                    <a:pt x="18706" y="1"/>
                  </a:cubicBezTo>
                  <a:lnTo>
                    <a:pt x="16412" y="1"/>
                  </a:lnTo>
                  <a:cubicBezTo>
                    <a:pt x="16099" y="1"/>
                    <a:pt x="15846" y="254"/>
                    <a:pt x="15846" y="567"/>
                  </a:cubicBezTo>
                  <a:cubicBezTo>
                    <a:pt x="15846" y="877"/>
                    <a:pt x="15593" y="1130"/>
                    <a:pt x="15283" y="1130"/>
                  </a:cubicBezTo>
                  <a:cubicBezTo>
                    <a:pt x="14969" y="1130"/>
                    <a:pt x="14716" y="877"/>
                    <a:pt x="14716" y="567"/>
                  </a:cubicBezTo>
                  <a:cubicBezTo>
                    <a:pt x="14716" y="254"/>
                    <a:pt x="14463" y="1"/>
                    <a:pt x="14153" y="1"/>
                  </a:cubicBezTo>
                  <a:lnTo>
                    <a:pt x="10766" y="1"/>
                  </a:lnTo>
                  <a:cubicBezTo>
                    <a:pt x="10452" y="1"/>
                    <a:pt x="10200" y="254"/>
                    <a:pt x="10200" y="567"/>
                  </a:cubicBezTo>
                  <a:cubicBezTo>
                    <a:pt x="10200" y="877"/>
                    <a:pt x="9947" y="1130"/>
                    <a:pt x="9636" y="1130"/>
                  </a:cubicBezTo>
                  <a:cubicBezTo>
                    <a:pt x="9323" y="1130"/>
                    <a:pt x="9070" y="877"/>
                    <a:pt x="9070" y="567"/>
                  </a:cubicBezTo>
                  <a:cubicBezTo>
                    <a:pt x="9070" y="254"/>
                    <a:pt x="8817" y="1"/>
                    <a:pt x="8507" y="1"/>
                  </a:cubicBezTo>
                  <a:lnTo>
                    <a:pt x="5120" y="1"/>
                  </a:lnTo>
                  <a:cubicBezTo>
                    <a:pt x="4806" y="1"/>
                    <a:pt x="4553" y="254"/>
                    <a:pt x="4553" y="567"/>
                  </a:cubicBezTo>
                  <a:cubicBezTo>
                    <a:pt x="4553" y="877"/>
                    <a:pt x="4300" y="1130"/>
                    <a:pt x="3990" y="1130"/>
                  </a:cubicBezTo>
                  <a:cubicBezTo>
                    <a:pt x="3677" y="1130"/>
                    <a:pt x="3424" y="877"/>
                    <a:pt x="3424" y="567"/>
                  </a:cubicBezTo>
                  <a:cubicBezTo>
                    <a:pt x="3424" y="254"/>
                    <a:pt x="3171" y="1"/>
                    <a:pt x="2861"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
          <p:cNvSpPr/>
          <p:nvPr/>
        </p:nvSpPr>
        <p:spPr>
          <a:xfrm>
            <a:off x="545450" y="2340164"/>
            <a:ext cx="1756200" cy="3318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78D2AA"/>
              </a:solidFill>
              <a:latin typeface="Arial"/>
              <a:ea typeface="Arial"/>
              <a:cs typeface="Arial"/>
              <a:sym typeface="Arial"/>
            </a:endParaRPr>
          </a:p>
        </p:txBody>
      </p:sp>
      <p:sp>
        <p:nvSpPr>
          <p:cNvPr id="102" name="Google Shape;102;p2"/>
          <p:cNvSpPr/>
          <p:nvPr/>
        </p:nvSpPr>
        <p:spPr>
          <a:xfrm>
            <a:off x="545450" y="1321950"/>
            <a:ext cx="1756200" cy="3318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78D2AA"/>
              </a:solidFill>
              <a:latin typeface="Arial"/>
              <a:ea typeface="Arial"/>
              <a:cs typeface="Arial"/>
              <a:sym typeface="Arial"/>
            </a:endParaRPr>
          </a:p>
        </p:txBody>
      </p:sp>
      <p:sp>
        <p:nvSpPr>
          <p:cNvPr id="103" name="Google Shape;103;p2"/>
          <p:cNvSpPr txBox="1"/>
          <p:nvPr/>
        </p:nvSpPr>
        <p:spPr>
          <a:xfrm>
            <a:off x="427327" y="3800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78D2AA"/>
                </a:solidFill>
                <a:latin typeface="Arial"/>
                <a:ea typeface="Arial"/>
                <a:cs typeface="Arial"/>
                <a:sym typeface="Arial"/>
              </a:rPr>
              <a:t>Déroulé</a:t>
            </a:r>
            <a:endParaRPr b="1" i="0" sz="2500" u="none" cap="none" strike="noStrike">
              <a:solidFill>
                <a:srgbClr val="78D2AA"/>
              </a:solidFill>
              <a:latin typeface="Arial"/>
              <a:ea typeface="Arial"/>
              <a:cs typeface="Arial"/>
              <a:sym typeface="Arial"/>
            </a:endParaRPr>
          </a:p>
        </p:txBody>
      </p:sp>
      <p:sp>
        <p:nvSpPr>
          <p:cNvPr id="104" name="Google Shape;104;p2"/>
          <p:cNvSpPr txBox="1"/>
          <p:nvPr/>
        </p:nvSpPr>
        <p:spPr>
          <a:xfrm flipH="1" rot="5400000">
            <a:off x="5622300" y="7805825"/>
            <a:ext cx="3014400" cy="511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IDENTITÉ NUMÉRIQUE</a:t>
            </a:r>
            <a:endParaRPr b="1" i="0" sz="18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5" name="Google Shape;105;p2"/>
          <p:cNvSpPr/>
          <p:nvPr/>
        </p:nvSpPr>
        <p:spPr>
          <a:xfrm>
            <a:off x="545450" y="3842139"/>
            <a:ext cx="1756200" cy="3318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78D2AA"/>
              </a:solidFill>
              <a:latin typeface="Arial"/>
              <a:ea typeface="Arial"/>
              <a:cs typeface="Arial"/>
              <a:sym typeface="Arial"/>
            </a:endParaRPr>
          </a:p>
        </p:txBody>
      </p:sp>
      <p:sp>
        <p:nvSpPr>
          <p:cNvPr id="106" name="Google Shape;106;p2"/>
          <p:cNvSpPr/>
          <p:nvPr/>
        </p:nvSpPr>
        <p:spPr>
          <a:xfrm>
            <a:off x="545450" y="5015136"/>
            <a:ext cx="1756200" cy="3318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78D2AA"/>
              </a:solidFill>
              <a:latin typeface="Arial"/>
              <a:ea typeface="Arial"/>
              <a:cs typeface="Arial"/>
              <a:sym typeface="Arial"/>
            </a:endParaRPr>
          </a:p>
        </p:txBody>
      </p:sp>
      <p:sp>
        <p:nvSpPr>
          <p:cNvPr id="107" name="Google Shape;107;p2"/>
          <p:cNvSpPr/>
          <p:nvPr/>
        </p:nvSpPr>
        <p:spPr>
          <a:xfrm>
            <a:off x="545450" y="6535450"/>
            <a:ext cx="2637600" cy="3318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78D2AA"/>
              </a:solidFill>
              <a:latin typeface="Arial"/>
              <a:ea typeface="Arial"/>
              <a:cs typeface="Arial"/>
              <a:sym typeface="Arial"/>
            </a:endParaRPr>
          </a:p>
        </p:txBody>
      </p:sp>
      <p:sp>
        <p:nvSpPr>
          <p:cNvPr id="108" name="Google Shape;108;p2"/>
          <p:cNvSpPr txBox="1"/>
          <p:nvPr/>
        </p:nvSpPr>
        <p:spPr>
          <a:xfrm>
            <a:off x="544850" y="1321950"/>
            <a:ext cx="5946000" cy="82596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chemeClr val="lt1"/>
              </a:buClr>
              <a:buSzPts val="1100"/>
              <a:buFont typeface="Fira Sans Medium"/>
              <a:buAutoNum type="arabicPeriod"/>
            </a:pPr>
            <a:r>
              <a:rPr b="0" i="0" lang="fr" sz="1100" u="none" cap="none" strike="noStrike">
                <a:solidFill>
                  <a:schemeClr val="lt1"/>
                </a:solidFill>
                <a:latin typeface="Fira Sans Medium"/>
                <a:ea typeface="Fira Sans Medium"/>
                <a:cs typeface="Fira Sans Medium"/>
                <a:sym typeface="Fira Sans Medium"/>
              </a:rPr>
              <a:t>Introduction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 1)</a:t>
            </a:r>
            <a:r>
              <a:rPr b="0" i="0" lang="fr" sz="1100" u="none" cap="none" strike="noStrike">
                <a:solidFill>
                  <a:srgbClr val="213A8E"/>
                </a:solidFill>
                <a:latin typeface="Arial"/>
                <a:ea typeface="Arial"/>
                <a:cs typeface="Arial"/>
                <a:sym typeface="Arial"/>
              </a:rPr>
              <a:t> Introduisez l'atelier en expliquant brièvement l’objectif de l’activité : Qu’est ce qu’il se passe quand une photo est partagée en ligne sans consentement et comment y réagir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sz="1100">
              <a:solidFill>
                <a:srgbClr val="213A8E"/>
              </a:solidFil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0"/>
              </a:spcBef>
              <a:spcAft>
                <a:spcPts val="0"/>
              </a:spcAft>
              <a:buClr>
                <a:schemeClr val="lt1"/>
              </a:buClr>
              <a:buSzPts val="1100"/>
              <a:buFont typeface="Fira Sans Medium"/>
              <a:buAutoNum type="arabicPeriod" startAt="2"/>
            </a:pPr>
            <a:r>
              <a:rPr b="0" i="0" lang="fr" sz="1100" u="none" cap="none" strike="noStrike">
                <a:solidFill>
                  <a:schemeClr val="lt1"/>
                </a:solidFill>
                <a:latin typeface="Fira Sans Medium"/>
                <a:ea typeface="Fira Sans Medium"/>
                <a:cs typeface="Fira Sans Medium"/>
                <a:sym typeface="Fira Sans Medium"/>
              </a:rPr>
              <a:t>Expression</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 1) </a:t>
            </a:r>
            <a:r>
              <a:rPr b="0" i="0" lang="fr" sz="1100" u="none" cap="none" strike="noStrike">
                <a:solidFill>
                  <a:srgbClr val="213A8E"/>
                </a:solidFill>
                <a:latin typeface="Arial"/>
                <a:ea typeface="Arial"/>
                <a:cs typeface="Arial"/>
                <a:sym typeface="Arial"/>
              </a:rPr>
              <a:t>Projetez une première fois la vidéo et demandez aux </a:t>
            </a:r>
            <a:r>
              <a:rPr lang="fr" sz="1100">
                <a:solidFill>
                  <a:srgbClr val="213A8E"/>
                </a:solidFill>
              </a:rPr>
              <a:t>stagiaires</a:t>
            </a:r>
            <a:r>
              <a:rPr b="0" i="0" lang="fr" sz="1100" u="none" cap="none" strike="noStrike">
                <a:solidFill>
                  <a:srgbClr val="213A8E"/>
                </a:solidFill>
                <a:latin typeface="Arial"/>
                <a:ea typeface="Arial"/>
                <a:cs typeface="Arial"/>
                <a:sym typeface="Arial"/>
              </a:rPr>
              <a:t> de dire ce qu’ils ont compris après une première projection. Répondez aux questions éventuelles.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Présentez les 6 cartes et dites qu’elles représentent 6 moments de l’histoire de la vidéo et du processus de partage d’une photo sans consentement.</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sz="1100">
              <a:solidFill>
                <a:srgbClr val="213A8E"/>
              </a:solidFil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0"/>
              </a:spcBef>
              <a:spcAft>
                <a:spcPts val="0"/>
              </a:spcAft>
              <a:buClr>
                <a:schemeClr val="lt1"/>
              </a:buClr>
              <a:buSzPts val="1100"/>
              <a:buFont typeface="Fira Sans Medium"/>
              <a:buAutoNum type="arabicPeriod" startAt="3"/>
            </a:pPr>
            <a:r>
              <a:rPr b="0" i="0" lang="fr" sz="1100" u="none" cap="none" strike="noStrike">
                <a:solidFill>
                  <a:schemeClr val="lt1"/>
                </a:solidFill>
                <a:latin typeface="Fira Sans Medium"/>
                <a:ea typeface="Fira Sans Medium"/>
                <a:cs typeface="Fira Sans Medium"/>
                <a:sym typeface="Fira Sans Medium"/>
              </a:rPr>
              <a:t>Compréhension</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Passez la vidéo une seconde fois, mélangez les cartes et demandez </a:t>
            </a:r>
            <a:r>
              <a:rPr lang="fr" sz="1100">
                <a:solidFill>
                  <a:srgbClr val="213A8E"/>
                </a:solidFill>
              </a:rPr>
              <a:t>au groupe</a:t>
            </a:r>
            <a:r>
              <a:rPr b="0" i="0" lang="fr" sz="1100" u="none" cap="none" strike="noStrike">
                <a:solidFill>
                  <a:srgbClr val="213A8E"/>
                </a:solidFill>
                <a:latin typeface="Arial"/>
                <a:ea typeface="Arial"/>
                <a:cs typeface="Arial"/>
                <a:sym typeface="Arial"/>
              </a:rPr>
              <a:t> de les remettre dans l’ordre d’arrivée dans la vidéo sur le mur (avec un système autocollant) ou sur une table.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sz="1100">
              <a:solidFill>
                <a:srgbClr val="213A8E"/>
              </a:solidFil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0"/>
              </a:spcBef>
              <a:spcAft>
                <a:spcPts val="0"/>
              </a:spcAft>
              <a:buClr>
                <a:schemeClr val="lt1"/>
              </a:buClr>
              <a:buSzPts val="1100"/>
              <a:buFont typeface="Fira Sans Medium"/>
              <a:buAutoNum type="arabicPeriod" startAt="4"/>
            </a:pPr>
            <a:r>
              <a:rPr b="0" i="0" lang="fr" sz="1100" u="none" cap="none" strike="noStrike">
                <a:solidFill>
                  <a:schemeClr val="lt1"/>
                </a:solidFill>
                <a:latin typeface="Fira Sans Medium"/>
                <a:ea typeface="Fira Sans Medium"/>
                <a:cs typeface="Fira Sans Medium"/>
                <a:sym typeface="Fira Sans Medium"/>
              </a:rPr>
              <a:t>Renforcement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Une fois les cartes dans le bon ordre, discutez avec les </a:t>
            </a:r>
            <a:r>
              <a:rPr lang="fr" sz="1100">
                <a:solidFill>
                  <a:srgbClr val="213A8E"/>
                </a:solidFill>
              </a:rPr>
              <a:t>stagiaires</a:t>
            </a:r>
            <a:r>
              <a:rPr b="0" i="0" lang="fr" sz="1100" u="none" cap="none" strike="noStrike">
                <a:solidFill>
                  <a:srgbClr val="213A8E"/>
                </a:solidFill>
                <a:latin typeface="Arial"/>
                <a:ea typeface="Arial"/>
                <a:cs typeface="Arial"/>
                <a:sym typeface="Arial"/>
              </a:rPr>
              <a:t> pour renforcer la compréhension.</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(Diapos 3 à 6)</a:t>
            </a:r>
            <a:r>
              <a:rPr b="0" i="0" lang="fr" sz="1100" u="none" cap="none" strike="noStrike">
                <a:solidFill>
                  <a:srgbClr val="213A8E"/>
                </a:solidFill>
                <a:latin typeface="Arial"/>
                <a:ea typeface="Arial"/>
                <a:cs typeface="Arial"/>
                <a:sym typeface="Arial"/>
              </a:rPr>
              <a:t> Proposez le quiz pour vérifier la compréhension des enjeux et échangez.</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(Diapos 7 et 8)</a:t>
            </a:r>
            <a:r>
              <a:rPr b="0" i="0" lang="fr" sz="1100" u="none" cap="none" strike="noStrike">
                <a:solidFill>
                  <a:srgbClr val="213A8E"/>
                </a:solidFill>
                <a:latin typeface="Arial"/>
                <a:ea typeface="Arial"/>
                <a:cs typeface="Arial"/>
                <a:sym typeface="Arial"/>
              </a:rPr>
              <a:t> Interpellez le groupe. Laissez quelques instants de réflexion individuelles puis recueillez les propositions en mode pop corn </a:t>
            </a:r>
            <a:endParaRPr sz="1100">
              <a:solidFill>
                <a:srgbClr val="213A8E"/>
              </a:solidFil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0"/>
              </a:spcBef>
              <a:spcAft>
                <a:spcPts val="0"/>
              </a:spcAft>
              <a:buClr>
                <a:schemeClr val="lt1"/>
              </a:buClr>
              <a:buSzPts val="1100"/>
              <a:buFont typeface="Fira Sans Medium"/>
              <a:buAutoNum type="arabicPeriod" startAt="5"/>
            </a:pPr>
            <a:r>
              <a:rPr b="0" i="0" lang="fr" sz="1100" u="none" cap="none" strike="noStrike">
                <a:solidFill>
                  <a:schemeClr val="lt1"/>
                </a:solidFill>
                <a:latin typeface="Fira Sans Medium"/>
                <a:ea typeface="Fira Sans Medium"/>
                <a:cs typeface="Fira Sans Medium"/>
                <a:sym typeface="Fira Sans Medium"/>
              </a:rPr>
              <a:t>Reformulation et conclusion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Demandez à chacun de répondre aux questions suivantes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Est-ce que je suis seul à partager des photos de moi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Quelles peuvent être les conséquences quand je ne demande pas l’avis des personnes avant de publier une photo d’elles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Comment je peux réagir facilement quand on partage une photo de moi sans mon consentement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8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Fira Sans Medium"/>
              <a:ea typeface="Fira Sans Medium"/>
              <a:cs typeface="Fira Sans Medium"/>
              <a:sym typeface="Fira Sans Medium"/>
            </a:endParaRPr>
          </a:p>
        </p:txBody>
      </p:sp>
      <p:grpSp>
        <p:nvGrpSpPr>
          <p:cNvPr id="109" name="Google Shape;109;p2"/>
          <p:cNvGrpSpPr/>
          <p:nvPr/>
        </p:nvGrpSpPr>
        <p:grpSpPr>
          <a:xfrm>
            <a:off x="7034579" y="507602"/>
            <a:ext cx="339253" cy="339253"/>
            <a:chOff x="6235400" y="249400"/>
            <a:chExt cx="481825" cy="481825"/>
          </a:xfrm>
        </p:grpSpPr>
        <p:sp>
          <p:nvSpPr>
            <p:cNvPr id="110" name="Google Shape;110;p2"/>
            <p:cNvSpPr/>
            <p:nvPr/>
          </p:nvSpPr>
          <p:spPr>
            <a:xfrm>
              <a:off x="6425625" y="482025"/>
              <a:ext cx="177700" cy="135375"/>
            </a:xfrm>
            <a:custGeom>
              <a:rect b="b" l="l" r="r" t="t"/>
              <a:pathLst>
                <a:path extrusionOk="0" h="5415" w="7108">
                  <a:moveTo>
                    <a:pt x="5415" y="0"/>
                  </a:moveTo>
                  <a:lnTo>
                    <a:pt x="1" y="5415"/>
                  </a:lnTo>
                  <a:lnTo>
                    <a:pt x="7107" y="5415"/>
                  </a:lnTo>
                  <a:lnTo>
                    <a:pt x="7107" y="1696"/>
                  </a:lnTo>
                  <a:lnTo>
                    <a:pt x="541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11" name="Google Shape;111;p2"/>
            <p:cNvSpPr/>
            <p:nvPr/>
          </p:nvSpPr>
          <p:spPr>
            <a:xfrm>
              <a:off x="6462150" y="419775"/>
              <a:ext cx="28250" cy="28250"/>
            </a:xfrm>
            <a:custGeom>
              <a:rect b="b" l="l" r="r" t="t"/>
              <a:pathLst>
                <a:path extrusionOk="0" h="1130" w="1130">
                  <a:moveTo>
                    <a:pt x="566" y="0"/>
                  </a:moveTo>
                  <a:cubicBezTo>
                    <a:pt x="253" y="0"/>
                    <a:pt x="0" y="250"/>
                    <a:pt x="0" y="563"/>
                  </a:cubicBezTo>
                  <a:cubicBezTo>
                    <a:pt x="0" y="876"/>
                    <a:pt x="253" y="1129"/>
                    <a:pt x="566" y="1129"/>
                  </a:cubicBezTo>
                  <a:cubicBezTo>
                    <a:pt x="877" y="1129"/>
                    <a:pt x="1130" y="876"/>
                    <a:pt x="1130" y="563"/>
                  </a:cubicBezTo>
                  <a:cubicBezTo>
                    <a:pt x="1130" y="250"/>
                    <a:pt x="877" y="0"/>
                    <a:pt x="566"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12" name="Google Shape;112;p2"/>
            <p:cNvSpPr/>
            <p:nvPr/>
          </p:nvSpPr>
          <p:spPr>
            <a:xfrm>
              <a:off x="6349225" y="508600"/>
              <a:ext cx="113625" cy="108800"/>
            </a:xfrm>
            <a:custGeom>
              <a:rect b="b" l="l" r="r" t="t"/>
              <a:pathLst>
                <a:path extrusionOk="0" h="4352" w="4545">
                  <a:moveTo>
                    <a:pt x="2858" y="0"/>
                  </a:moveTo>
                  <a:lnTo>
                    <a:pt x="0" y="2623"/>
                  </a:lnTo>
                  <a:lnTo>
                    <a:pt x="0" y="4352"/>
                  </a:lnTo>
                  <a:lnTo>
                    <a:pt x="1461" y="4352"/>
                  </a:lnTo>
                  <a:lnTo>
                    <a:pt x="4544" y="1265"/>
                  </a:lnTo>
                  <a:lnTo>
                    <a:pt x="285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13" name="Google Shape;113;p2"/>
            <p:cNvSpPr/>
            <p:nvPr/>
          </p:nvSpPr>
          <p:spPr>
            <a:xfrm>
              <a:off x="6349225" y="363300"/>
              <a:ext cx="254100" cy="172575"/>
            </a:xfrm>
            <a:custGeom>
              <a:rect b="b" l="l" r="r" t="t"/>
              <a:pathLst>
                <a:path extrusionOk="0" h="6903" w="10164">
                  <a:moveTo>
                    <a:pt x="5083" y="1130"/>
                  </a:moveTo>
                  <a:cubicBezTo>
                    <a:pt x="5767" y="1130"/>
                    <a:pt x="6384" y="1542"/>
                    <a:pt x="6646" y="2175"/>
                  </a:cubicBezTo>
                  <a:cubicBezTo>
                    <a:pt x="6908" y="2807"/>
                    <a:pt x="6764" y="3536"/>
                    <a:pt x="6279" y="4021"/>
                  </a:cubicBezTo>
                  <a:cubicBezTo>
                    <a:pt x="5955" y="4345"/>
                    <a:pt x="5521" y="4517"/>
                    <a:pt x="5081" y="4517"/>
                  </a:cubicBezTo>
                  <a:cubicBezTo>
                    <a:pt x="4862" y="4517"/>
                    <a:pt x="4642" y="4475"/>
                    <a:pt x="4433" y="4388"/>
                  </a:cubicBezTo>
                  <a:cubicBezTo>
                    <a:pt x="3801" y="4126"/>
                    <a:pt x="3388" y="3509"/>
                    <a:pt x="3388" y="2822"/>
                  </a:cubicBezTo>
                  <a:cubicBezTo>
                    <a:pt x="3388" y="1886"/>
                    <a:pt x="4147" y="1130"/>
                    <a:pt x="5083" y="1130"/>
                  </a:cubicBezTo>
                  <a:close/>
                  <a:moveTo>
                    <a:pt x="0" y="1"/>
                  </a:moveTo>
                  <a:lnTo>
                    <a:pt x="0" y="6903"/>
                  </a:lnTo>
                  <a:lnTo>
                    <a:pt x="2443" y="4665"/>
                  </a:lnTo>
                  <a:cubicBezTo>
                    <a:pt x="2549" y="4567"/>
                    <a:pt x="2686" y="4517"/>
                    <a:pt x="2824" y="4517"/>
                  </a:cubicBezTo>
                  <a:cubicBezTo>
                    <a:pt x="2943" y="4517"/>
                    <a:pt x="3062" y="4554"/>
                    <a:pt x="3162" y="4629"/>
                  </a:cubicBezTo>
                  <a:lnTo>
                    <a:pt x="5351" y="6270"/>
                  </a:lnTo>
                  <a:lnTo>
                    <a:pt x="8071" y="3551"/>
                  </a:lnTo>
                  <a:cubicBezTo>
                    <a:pt x="8181" y="3441"/>
                    <a:pt x="8325" y="3386"/>
                    <a:pt x="8470" y="3386"/>
                  </a:cubicBezTo>
                  <a:cubicBezTo>
                    <a:pt x="8614" y="3386"/>
                    <a:pt x="8759" y="3441"/>
                    <a:pt x="8869" y="3551"/>
                  </a:cubicBezTo>
                  <a:lnTo>
                    <a:pt x="10163" y="4846"/>
                  </a:lnTo>
                  <a:lnTo>
                    <a:pt x="101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14" name="Google Shape;114;p2"/>
            <p:cNvSpPr/>
            <p:nvPr/>
          </p:nvSpPr>
          <p:spPr>
            <a:xfrm>
              <a:off x="6235400" y="249400"/>
              <a:ext cx="481825" cy="481825"/>
            </a:xfrm>
            <a:custGeom>
              <a:rect b="b" l="l" r="r" t="t"/>
              <a:pathLst>
                <a:path extrusionOk="0" h="19273" w="19273">
                  <a:moveTo>
                    <a:pt x="15283" y="3427"/>
                  </a:moveTo>
                  <a:cubicBezTo>
                    <a:pt x="15593" y="3427"/>
                    <a:pt x="15846" y="3677"/>
                    <a:pt x="15846" y="3991"/>
                  </a:cubicBezTo>
                  <a:lnTo>
                    <a:pt x="15846" y="15283"/>
                  </a:lnTo>
                  <a:cubicBezTo>
                    <a:pt x="15846" y="15596"/>
                    <a:pt x="15593" y="15849"/>
                    <a:pt x="15283" y="15849"/>
                  </a:cubicBezTo>
                  <a:lnTo>
                    <a:pt x="3990" y="15849"/>
                  </a:lnTo>
                  <a:cubicBezTo>
                    <a:pt x="3677" y="15849"/>
                    <a:pt x="3424" y="15596"/>
                    <a:pt x="3424" y="15283"/>
                  </a:cubicBezTo>
                  <a:lnTo>
                    <a:pt x="3424" y="3991"/>
                  </a:lnTo>
                  <a:cubicBezTo>
                    <a:pt x="3424" y="3677"/>
                    <a:pt x="3677" y="3427"/>
                    <a:pt x="3990" y="3427"/>
                  </a:cubicBezTo>
                  <a:close/>
                  <a:moveTo>
                    <a:pt x="564" y="1"/>
                  </a:moveTo>
                  <a:cubicBezTo>
                    <a:pt x="250" y="1"/>
                    <a:pt x="0" y="254"/>
                    <a:pt x="0" y="567"/>
                  </a:cubicBezTo>
                  <a:lnTo>
                    <a:pt x="0" y="2861"/>
                  </a:lnTo>
                  <a:cubicBezTo>
                    <a:pt x="0" y="3175"/>
                    <a:pt x="250" y="3427"/>
                    <a:pt x="564" y="3427"/>
                  </a:cubicBezTo>
                  <a:cubicBezTo>
                    <a:pt x="877" y="3427"/>
                    <a:pt x="1127" y="3677"/>
                    <a:pt x="1127" y="3991"/>
                  </a:cubicBezTo>
                  <a:cubicBezTo>
                    <a:pt x="1127" y="4304"/>
                    <a:pt x="877" y="4557"/>
                    <a:pt x="564" y="4557"/>
                  </a:cubicBezTo>
                  <a:cubicBezTo>
                    <a:pt x="250" y="4557"/>
                    <a:pt x="0" y="4807"/>
                    <a:pt x="0" y="5120"/>
                  </a:cubicBezTo>
                  <a:lnTo>
                    <a:pt x="0" y="8507"/>
                  </a:lnTo>
                  <a:cubicBezTo>
                    <a:pt x="0" y="8821"/>
                    <a:pt x="250" y="9074"/>
                    <a:pt x="564" y="9074"/>
                  </a:cubicBezTo>
                  <a:cubicBezTo>
                    <a:pt x="877" y="9074"/>
                    <a:pt x="1127" y="9324"/>
                    <a:pt x="1127" y="9637"/>
                  </a:cubicBezTo>
                  <a:cubicBezTo>
                    <a:pt x="1127" y="9950"/>
                    <a:pt x="877" y="10203"/>
                    <a:pt x="564" y="10203"/>
                  </a:cubicBezTo>
                  <a:cubicBezTo>
                    <a:pt x="250" y="10203"/>
                    <a:pt x="0" y="10453"/>
                    <a:pt x="0" y="10766"/>
                  </a:cubicBezTo>
                  <a:lnTo>
                    <a:pt x="0" y="14154"/>
                  </a:lnTo>
                  <a:cubicBezTo>
                    <a:pt x="0" y="14467"/>
                    <a:pt x="250" y="14720"/>
                    <a:pt x="564" y="14720"/>
                  </a:cubicBezTo>
                  <a:cubicBezTo>
                    <a:pt x="877" y="14720"/>
                    <a:pt x="1127" y="14970"/>
                    <a:pt x="1127" y="15283"/>
                  </a:cubicBezTo>
                  <a:cubicBezTo>
                    <a:pt x="1127" y="15596"/>
                    <a:pt x="877" y="15849"/>
                    <a:pt x="564" y="15849"/>
                  </a:cubicBezTo>
                  <a:cubicBezTo>
                    <a:pt x="250" y="15849"/>
                    <a:pt x="0" y="16099"/>
                    <a:pt x="0" y="16412"/>
                  </a:cubicBezTo>
                  <a:lnTo>
                    <a:pt x="0" y="18710"/>
                  </a:lnTo>
                  <a:cubicBezTo>
                    <a:pt x="0" y="19020"/>
                    <a:pt x="250" y="19273"/>
                    <a:pt x="564" y="19273"/>
                  </a:cubicBezTo>
                  <a:lnTo>
                    <a:pt x="2861" y="19273"/>
                  </a:lnTo>
                  <a:cubicBezTo>
                    <a:pt x="3171" y="19273"/>
                    <a:pt x="3424" y="19020"/>
                    <a:pt x="3424" y="18710"/>
                  </a:cubicBezTo>
                  <a:cubicBezTo>
                    <a:pt x="3424" y="18396"/>
                    <a:pt x="3677" y="18143"/>
                    <a:pt x="3990" y="18143"/>
                  </a:cubicBezTo>
                  <a:cubicBezTo>
                    <a:pt x="4300" y="18143"/>
                    <a:pt x="4553" y="18396"/>
                    <a:pt x="4553" y="18710"/>
                  </a:cubicBezTo>
                  <a:cubicBezTo>
                    <a:pt x="4553" y="19020"/>
                    <a:pt x="4806" y="19273"/>
                    <a:pt x="5120" y="19273"/>
                  </a:cubicBezTo>
                  <a:lnTo>
                    <a:pt x="8507" y="19273"/>
                  </a:lnTo>
                  <a:cubicBezTo>
                    <a:pt x="8817" y="19273"/>
                    <a:pt x="9070" y="19020"/>
                    <a:pt x="9070" y="18710"/>
                  </a:cubicBezTo>
                  <a:cubicBezTo>
                    <a:pt x="9070" y="18396"/>
                    <a:pt x="9323" y="18143"/>
                    <a:pt x="9636" y="18143"/>
                  </a:cubicBezTo>
                  <a:cubicBezTo>
                    <a:pt x="9947" y="18143"/>
                    <a:pt x="10200" y="18396"/>
                    <a:pt x="10200" y="18710"/>
                  </a:cubicBezTo>
                  <a:cubicBezTo>
                    <a:pt x="10200" y="19020"/>
                    <a:pt x="10452" y="19273"/>
                    <a:pt x="10766" y="19273"/>
                  </a:cubicBezTo>
                  <a:lnTo>
                    <a:pt x="14153" y="19273"/>
                  </a:lnTo>
                  <a:cubicBezTo>
                    <a:pt x="14463" y="19273"/>
                    <a:pt x="14716" y="19020"/>
                    <a:pt x="14716" y="18710"/>
                  </a:cubicBezTo>
                  <a:cubicBezTo>
                    <a:pt x="14716" y="18396"/>
                    <a:pt x="14969" y="18143"/>
                    <a:pt x="15283" y="18143"/>
                  </a:cubicBezTo>
                  <a:cubicBezTo>
                    <a:pt x="15593" y="18143"/>
                    <a:pt x="15846" y="18396"/>
                    <a:pt x="15846" y="18710"/>
                  </a:cubicBezTo>
                  <a:cubicBezTo>
                    <a:pt x="15846" y="19020"/>
                    <a:pt x="16099" y="19273"/>
                    <a:pt x="16412" y="19273"/>
                  </a:cubicBezTo>
                  <a:lnTo>
                    <a:pt x="18706" y="19273"/>
                  </a:lnTo>
                  <a:cubicBezTo>
                    <a:pt x="19019" y="19273"/>
                    <a:pt x="19272" y="19020"/>
                    <a:pt x="19272" y="18710"/>
                  </a:cubicBezTo>
                  <a:lnTo>
                    <a:pt x="19272" y="16412"/>
                  </a:lnTo>
                  <a:cubicBezTo>
                    <a:pt x="19272" y="16099"/>
                    <a:pt x="19019" y="15849"/>
                    <a:pt x="18706" y="15849"/>
                  </a:cubicBezTo>
                  <a:cubicBezTo>
                    <a:pt x="18393" y="15849"/>
                    <a:pt x="18143" y="15596"/>
                    <a:pt x="18143" y="15283"/>
                  </a:cubicBezTo>
                  <a:cubicBezTo>
                    <a:pt x="18143" y="14970"/>
                    <a:pt x="18393" y="14720"/>
                    <a:pt x="18706" y="14720"/>
                  </a:cubicBezTo>
                  <a:cubicBezTo>
                    <a:pt x="19019" y="14720"/>
                    <a:pt x="19272" y="14467"/>
                    <a:pt x="19272" y="14154"/>
                  </a:cubicBezTo>
                  <a:lnTo>
                    <a:pt x="19272" y="10766"/>
                  </a:lnTo>
                  <a:cubicBezTo>
                    <a:pt x="19272" y="10453"/>
                    <a:pt x="19019" y="10203"/>
                    <a:pt x="18706" y="10203"/>
                  </a:cubicBezTo>
                  <a:cubicBezTo>
                    <a:pt x="18393" y="10203"/>
                    <a:pt x="18143" y="9950"/>
                    <a:pt x="18143" y="9637"/>
                  </a:cubicBezTo>
                  <a:cubicBezTo>
                    <a:pt x="18143" y="9324"/>
                    <a:pt x="18393" y="9074"/>
                    <a:pt x="18706" y="9074"/>
                  </a:cubicBezTo>
                  <a:cubicBezTo>
                    <a:pt x="19019" y="9074"/>
                    <a:pt x="19272" y="8821"/>
                    <a:pt x="19272" y="8507"/>
                  </a:cubicBezTo>
                  <a:lnTo>
                    <a:pt x="19272" y="5120"/>
                  </a:lnTo>
                  <a:cubicBezTo>
                    <a:pt x="19272" y="4807"/>
                    <a:pt x="19019" y="4557"/>
                    <a:pt x="18706" y="4557"/>
                  </a:cubicBezTo>
                  <a:cubicBezTo>
                    <a:pt x="18393" y="4557"/>
                    <a:pt x="18143" y="4304"/>
                    <a:pt x="18143" y="3991"/>
                  </a:cubicBezTo>
                  <a:cubicBezTo>
                    <a:pt x="18143" y="3677"/>
                    <a:pt x="18393" y="3427"/>
                    <a:pt x="18706" y="3427"/>
                  </a:cubicBezTo>
                  <a:cubicBezTo>
                    <a:pt x="19019" y="3427"/>
                    <a:pt x="19272" y="3175"/>
                    <a:pt x="19272" y="2861"/>
                  </a:cubicBezTo>
                  <a:lnTo>
                    <a:pt x="19272" y="567"/>
                  </a:lnTo>
                  <a:cubicBezTo>
                    <a:pt x="19272" y="254"/>
                    <a:pt x="19019" y="1"/>
                    <a:pt x="18706" y="1"/>
                  </a:cubicBezTo>
                  <a:lnTo>
                    <a:pt x="16412" y="1"/>
                  </a:lnTo>
                  <a:cubicBezTo>
                    <a:pt x="16099" y="1"/>
                    <a:pt x="15846" y="254"/>
                    <a:pt x="15846" y="567"/>
                  </a:cubicBezTo>
                  <a:cubicBezTo>
                    <a:pt x="15846" y="877"/>
                    <a:pt x="15593" y="1130"/>
                    <a:pt x="15283" y="1130"/>
                  </a:cubicBezTo>
                  <a:cubicBezTo>
                    <a:pt x="14969" y="1130"/>
                    <a:pt x="14716" y="877"/>
                    <a:pt x="14716" y="567"/>
                  </a:cubicBezTo>
                  <a:cubicBezTo>
                    <a:pt x="14716" y="254"/>
                    <a:pt x="14463" y="1"/>
                    <a:pt x="14153" y="1"/>
                  </a:cubicBezTo>
                  <a:lnTo>
                    <a:pt x="10766" y="1"/>
                  </a:lnTo>
                  <a:cubicBezTo>
                    <a:pt x="10452" y="1"/>
                    <a:pt x="10200" y="254"/>
                    <a:pt x="10200" y="567"/>
                  </a:cubicBezTo>
                  <a:cubicBezTo>
                    <a:pt x="10200" y="877"/>
                    <a:pt x="9947" y="1130"/>
                    <a:pt x="9636" y="1130"/>
                  </a:cubicBezTo>
                  <a:cubicBezTo>
                    <a:pt x="9323" y="1130"/>
                    <a:pt x="9070" y="877"/>
                    <a:pt x="9070" y="567"/>
                  </a:cubicBezTo>
                  <a:cubicBezTo>
                    <a:pt x="9070" y="254"/>
                    <a:pt x="8817" y="1"/>
                    <a:pt x="8507" y="1"/>
                  </a:cubicBezTo>
                  <a:lnTo>
                    <a:pt x="5120" y="1"/>
                  </a:lnTo>
                  <a:cubicBezTo>
                    <a:pt x="4806" y="1"/>
                    <a:pt x="4553" y="254"/>
                    <a:pt x="4553" y="567"/>
                  </a:cubicBezTo>
                  <a:cubicBezTo>
                    <a:pt x="4553" y="877"/>
                    <a:pt x="4300" y="1130"/>
                    <a:pt x="3990" y="1130"/>
                  </a:cubicBezTo>
                  <a:cubicBezTo>
                    <a:pt x="3677" y="1130"/>
                    <a:pt x="3424" y="877"/>
                    <a:pt x="3424" y="567"/>
                  </a:cubicBezTo>
                  <a:cubicBezTo>
                    <a:pt x="3424" y="254"/>
                    <a:pt x="3171" y="1"/>
                    <a:pt x="2861"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3"/>
          <p:cNvSpPr txBox="1"/>
          <p:nvPr/>
        </p:nvSpPr>
        <p:spPr>
          <a:xfrm>
            <a:off x="1108202"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78D2AA"/>
                </a:solidFill>
                <a:latin typeface="Arial"/>
                <a:ea typeface="Arial"/>
                <a:cs typeface="Arial"/>
                <a:sym typeface="Arial"/>
              </a:rPr>
              <a:t>Conseils</a:t>
            </a:r>
            <a:endParaRPr b="1" i="0" sz="2500" u="none" cap="none" strike="noStrike">
              <a:solidFill>
                <a:srgbClr val="78D2AA"/>
              </a:solidFill>
              <a:latin typeface="Arial"/>
              <a:ea typeface="Arial"/>
              <a:cs typeface="Arial"/>
              <a:sym typeface="Arial"/>
            </a:endParaRPr>
          </a:p>
        </p:txBody>
      </p:sp>
      <p:sp>
        <p:nvSpPr>
          <p:cNvPr id="120" name="Google Shape;120;p3"/>
          <p:cNvSpPr/>
          <p:nvPr/>
        </p:nvSpPr>
        <p:spPr>
          <a:xfrm>
            <a:off x="0" y="0"/>
            <a:ext cx="8610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121" name="Google Shape;121;p3"/>
          <p:cNvSpPr txBox="1"/>
          <p:nvPr/>
        </p:nvSpPr>
        <p:spPr>
          <a:xfrm rot="-5400000">
            <a:off x="-1183950" y="77679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IDENTITÉ NUMÉRIQUE</a:t>
            </a:r>
            <a:endParaRPr b="1" i="0" sz="1800" u="none" cap="none" strike="noStrike">
              <a:solidFill>
                <a:schemeClr val="lt1"/>
              </a:solidFill>
              <a:latin typeface="Arial"/>
              <a:ea typeface="Arial"/>
              <a:cs typeface="Arial"/>
              <a:sym typeface="Arial"/>
            </a:endParaRPr>
          </a:p>
        </p:txBody>
      </p:sp>
      <p:sp>
        <p:nvSpPr>
          <p:cNvPr id="122" name="Google Shape;122;p3"/>
          <p:cNvSpPr txBox="1"/>
          <p:nvPr/>
        </p:nvSpPr>
        <p:spPr>
          <a:xfrm>
            <a:off x="2376900" y="1570875"/>
            <a:ext cx="4784400" cy="98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Pour faire face à des potentielles problématiques liées à des troubles de l’inhibition des participant·es, équipez-vous et présentez au </a:t>
            </a:r>
            <a:r>
              <a:rPr lang="fr" sz="1100">
                <a:solidFill>
                  <a:srgbClr val="213A8E"/>
                </a:solidFill>
                <a:highlight>
                  <a:srgbClr val="FFFFFF"/>
                </a:highlight>
              </a:rPr>
              <a:t>groupe</a:t>
            </a:r>
            <a:r>
              <a:rPr b="0" i="0" lang="fr" sz="1100" u="none" cap="none" strike="noStrike">
                <a:solidFill>
                  <a:srgbClr val="213A8E"/>
                </a:solidFill>
                <a:highlight>
                  <a:srgbClr val="FFFFFF"/>
                </a:highlight>
                <a:latin typeface="Arial"/>
                <a:ea typeface="Arial"/>
                <a:cs typeface="Arial"/>
                <a:sym typeface="Arial"/>
              </a:rPr>
              <a:t> un dispositif type “bâton de parole”. Si un ou plusieurs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ont des difficultés de préhension, </a:t>
            </a:r>
            <a:r>
              <a:rPr lang="fr" sz="1100">
                <a:solidFill>
                  <a:srgbClr val="213A8E"/>
                </a:solidFill>
                <a:highlight>
                  <a:srgbClr val="FFFFFF"/>
                </a:highlight>
              </a:rPr>
              <a:t>faites</a:t>
            </a:r>
            <a:r>
              <a:rPr b="0" i="0" lang="fr" sz="1100" u="none" cap="none" strike="noStrike">
                <a:solidFill>
                  <a:srgbClr val="213A8E"/>
                </a:solidFill>
                <a:highlight>
                  <a:srgbClr val="FFFFFF"/>
                </a:highlight>
                <a:latin typeface="Arial"/>
                <a:ea typeface="Arial"/>
                <a:cs typeface="Arial"/>
                <a:sym typeface="Arial"/>
              </a:rPr>
              <a:t> voyager vous-même le “bâton de parole”.</a:t>
            </a:r>
            <a:endParaRPr b="0" i="0" sz="1100" u="none" cap="none" strike="noStrike">
              <a:solidFill>
                <a:srgbClr val="213A8E"/>
              </a:solidFill>
              <a:latin typeface="Arial"/>
              <a:ea typeface="Arial"/>
              <a:cs typeface="Arial"/>
              <a:sym typeface="Arial"/>
            </a:endParaRPr>
          </a:p>
        </p:txBody>
      </p:sp>
      <p:sp>
        <p:nvSpPr>
          <p:cNvPr id="123" name="Google Shape;123;p3"/>
          <p:cNvSpPr txBox="1"/>
          <p:nvPr/>
        </p:nvSpPr>
        <p:spPr>
          <a:xfrm>
            <a:off x="1125338" y="3067875"/>
            <a:ext cx="47844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régulièrement aux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de reformuler ce que vous dites, ce </a:t>
            </a:r>
            <a:r>
              <a:rPr lang="fr" sz="1100">
                <a:solidFill>
                  <a:srgbClr val="213A8E"/>
                </a:solidFill>
                <a:highlight>
                  <a:srgbClr val="FFFFFF"/>
                </a:highlight>
              </a:rPr>
              <a:t>qu'ils</a:t>
            </a:r>
            <a:r>
              <a:rPr b="0" i="0" lang="fr" sz="1100" u="none" cap="none" strike="noStrike">
                <a:solidFill>
                  <a:srgbClr val="213A8E"/>
                </a:solidFill>
                <a:highlight>
                  <a:srgbClr val="FFFFFF"/>
                </a:highlight>
                <a:latin typeface="Arial"/>
                <a:ea typeface="Arial"/>
                <a:cs typeface="Arial"/>
                <a:sym typeface="Arial"/>
              </a:rPr>
              <a:t> font, ce </a:t>
            </a:r>
            <a:r>
              <a:rPr lang="fr" sz="1100">
                <a:solidFill>
                  <a:srgbClr val="213A8E"/>
                </a:solidFill>
                <a:highlight>
                  <a:srgbClr val="FFFFFF"/>
                </a:highlight>
              </a:rPr>
              <a:t>qu'ils</a:t>
            </a:r>
            <a:r>
              <a:rPr b="0" i="0" lang="fr" sz="1100" u="none" cap="none" strike="noStrike">
                <a:solidFill>
                  <a:srgbClr val="213A8E"/>
                </a:solidFill>
                <a:highlight>
                  <a:srgbClr val="FFFFFF"/>
                </a:highlight>
                <a:latin typeface="Arial"/>
                <a:ea typeface="Arial"/>
                <a:cs typeface="Arial"/>
                <a:sym typeface="Arial"/>
              </a:rPr>
              <a:t> vont faire, etc. par divers moyens (oral, écrit, montrer, etc.). Ça facilite “l’inscription” dans la mémoire.</a:t>
            </a:r>
            <a:endParaRPr b="0" i="0" sz="1100" u="none" cap="none" strike="noStrike">
              <a:solidFill>
                <a:srgbClr val="213A8E"/>
              </a:solidFill>
              <a:latin typeface="Arial"/>
              <a:ea typeface="Arial"/>
              <a:cs typeface="Arial"/>
              <a:sym typeface="Arial"/>
            </a:endParaRPr>
          </a:p>
        </p:txBody>
      </p:sp>
      <p:pic>
        <p:nvPicPr>
          <p:cNvPr id="124" name="Google Shape;124;p3"/>
          <p:cNvPicPr preferRelativeResize="0"/>
          <p:nvPr/>
        </p:nvPicPr>
        <p:blipFill rotWithShape="1">
          <a:blip r:embed="rId3">
            <a:alphaModFix/>
          </a:blip>
          <a:srcRect b="0" l="0" r="0" t="0"/>
          <a:stretch/>
        </p:blipFill>
        <p:spPr>
          <a:xfrm>
            <a:off x="1125350" y="1487913"/>
            <a:ext cx="1153225" cy="1153225"/>
          </a:xfrm>
          <a:prstGeom prst="rect">
            <a:avLst/>
          </a:prstGeom>
          <a:noFill/>
          <a:ln>
            <a:noFill/>
          </a:ln>
        </p:spPr>
      </p:pic>
      <p:pic>
        <p:nvPicPr>
          <p:cNvPr id="125" name="Google Shape;125;p3"/>
          <p:cNvPicPr preferRelativeResize="0"/>
          <p:nvPr/>
        </p:nvPicPr>
        <p:blipFill rotWithShape="1">
          <a:blip r:embed="rId4">
            <a:alphaModFix/>
          </a:blip>
          <a:srcRect b="0" l="0" r="0" t="0"/>
          <a:stretch/>
        </p:blipFill>
        <p:spPr>
          <a:xfrm>
            <a:off x="5990925" y="2758238"/>
            <a:ext cx="1170374" cy="1170374"/>
          </a:xfrm>
          <a:prstGeom prst="rect">
            <a:avLst/>
          </a:prstGeom>
          <a:noFill/>
          <a:ln>
            <a:noFill/>
          </a:ln>
        </p:spPr>
      </p:pic>
      <p:sp>
        <p:nvSpPr>
          <p:cNvPr id="126" name="Google Shape;126;p3"/>
          <p:cNvSpPr txBox="1"/>
          <p:nvPr/>
        </p:nvSpPr>
        <p:spPr>
          <a:xfrm>
            <a:off x="2344650" y="4601175"/>
            <a:ext cx="4784400" cy="65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Si tous les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ne sont pas lecteur</a:t>
            </a:r>
            <a:r>
              <a:rPr lang="fr" sz="1100">
                <a:solidFill>
                  <a:srgbClr val="213A8E"/>
                </a:solidFill>
                <a:highlight>
                  <a:srgbClr val="FFFFFF"/>
                </a:highlight>
              </a:rPr>
              <a:t>s ou lec</a:t>
            </a:r>
            <a:r>
              <a:rPr b="0" i="0" lang="fr" sz="1100" u="none" cap="none" strike="noStrike">
                <a:solidFill>
                  <a:srgbClr val="213A8E"/>
                </a:solidFill>
                <a:highlight>
                  <a:srgbClr val="FFFFFF"/>
                </a:highlight>
                <a:latin typeface="Arial"/>
                <a:ea typeface="Arial"/>
                <a:cs typeface="Arial"/>
                <a:sym typeface="Arial"/>
              </a:rPr>
              <a:t>trices, demandez d’abord si </a:t>
            </a:r>
            <a:r>
              <a:rPr lang="fr" sz="1100">
                <a:solidFill>
                  <a:srgbClr val="213A8E"/>
                </a:solidFill>
                <a:highlight>
                  <a:srgbClr val="FFFFFF"/>
                </a:highlight>
              </a:rPr>
              <a:t>quelqu’un</a:t>
            </a:r>
            <a:r>
              <a:rPr b="0" i="0" lang="fr" sz="1100" u="none" cap="none" strike="noStrike">
                <a:solidFill>
                  <a:srgbClr val="213A8E"/>
                </a:solidFill>
                <a:highlight>
                  <a:srgbClr val="FFFFFF"/>
                </a:highlight>
                <a:latin typeface="Arial"/>
                <a:ea typeface="Arial"/>
                <a:cs typeface="Arial"/>
                <a:sym typeface="Arial"/>
              </a:rPr>
              <a:t> veut lire les propositions. Si personne ne veut/peut, faites</a:t>
            </a:r>
            <a:r>
              <a:rPr lang="fr" sz="1100">
                <a:solidFill>
                  <a:srgbClr val="213A8E"/>
                </a:solidFill>
                <a:highlight>
                  <a:srgbClr val="FFFFFF"/>
                </a:highlight>
              </a:rPr>
              <a:t>-</a:t>
            </a:r>
            <a:r>
              <a:rPr b="0" i="0" lang="fr" sz="1100" u="none" cap="none" strike="noStrike">
                <a:solidFill>
                  <a:srgbClr val="213A8E"/>
                </a:solidFill>
                <a:highlight>
                  <a:srgbClr val="FFFFFF"/>
                </a:highlight>
                <a:latin typeface="Arial"/>
                <a:ea typeface="Arial"/>
                <a:cs typeface="Arial"/>
                <a:sym typeface="Arial"/>
              </a:rPr>
              <a:t>le.</a:t>
            </a:r>
            <a:endParaRPr b="0" i="0" sz="1100" u="none" cap="none" strike="noStrike">
              <a:solidFill>
                <a:srgbClr val="213A8E"/>
              </a:solidFill>
              <a:latin typeface="Arial"/>
              <a:ea typeface="Arial"/>
              <a:cs typeface="Arial"/>
              <a:sym typeface="Arial"/>
            </a:endParaRPr>
          </a:p>
        </p:txBody>
      </p:sp>
      <p:pic>
        <p:nvPicPr>
          <p:cNvPr id="127" name="Google Shape;127;p3"/>
          <p:cNvPicPr preferRelativeResize="0"/>
          <p:nvPr/>
        </p:nvPicPr>
        <p:blipFill rotWithShape="1">
          <a:blip r:embed="rId5">
            <a:alphaModFix/>
          </a:blip>
          <a:srcRect b="0" l="0" r="0" t="0"/>
          <a:stretch/>
        </p:blipFill>
        <p:spPr>
          <a:xfrm>
            <a:off x="1093100" y="4350513"/>
            <a:ext cx="1153225" cy="1153225"/>
          </a:xfrm>
          <a:prstGeom prst="rect">
            <a:avLst/>
          </a:prstGeom>
          <a:noFill/>
          <a:ln>
            <a:noFill/>
          </a:ln>
        </p:spPr>
      </p:pic>
      <p:sp>
        <p:nvSpPr>
          <p:cNvPr id="128" name="Google Shape;128;p3"/>
          <p:cNvSpPr/>
          <p:nvPr/>
        </p:nvSpPr>
        <p:spPr>
          <a:xfrm>
            <a:off x="1024650" y="5862725"/>
            <a:ext cx="5533200" cy="3228900"/>
          </a:xfrm>
          <a:prstGeom prst="rect">
            <a:avLst/>
          </a:prstGeom>
          <a:solidFill>
            <a:srgbClr val="78D2AA">
              <a:alpha val="3098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3"/>
          <p:cNvSpPr txBox="1"/>
          <p:nvPr/>
        </p:nvSpPr>
        <p:spPr>
          <a:xfrm>
            <a:off x="1198550" y="6056475"/>
            <a:ext cx="5269800" cy="23808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chemeClr val="dk1"/>
              </a:buClr>
              <a:buSzPts val="1100"/>
              <a:buFont typeface="Arial"/>
              <a:buNone/>
            </a:pPr>
            <a:r>
              <a:rPr b="0" i="0" lang="fr" sz="1200" u="none" cap="none" strike="noStrike">
                <a:solidFill>
                  <a:schemeClr val="dk1"/>
                </a:solidFill>
                <a:latin typeface="Arial"/>
                <a:ea typeface="Arial"/>
                <a:cs typeface="Arial"/>
                <a:sym typeface="Arial"/>
              </a:rPr>
              <a:t>Le droit à l’image est le droit que toute personne a de consentir ou non à la diffusion de son image. C’est pourquoi il est interdit par la loi de publier l’image de quelqu’un sans lui demander son accord. On ne peut donc pas publier la photo de ses amis sans leur autorisation. S’ils ont moins de 18 ans, ils doivent même demander l’autorisation à leurs parents ! Il vaut d’ailleurs mieux éviter de partager des photos ou des informations trop personnelles en ligne, car ces informations peuvent être facilement récupérées et utilisées par la suite par d’autres personnes, car Internet est un espace public. </a:t>
            </a:r>
            <a:endParaRPr b="0" i="0" sz="12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t/>
            </a:r>
            <a:endParaRPr b="0" i="0" sz="12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rPr b="0" i="0" lang="fr" sz="1200" u="none" cap="none" strike="noStrike">
                <a:solidFill>
                  <a:schemeClr val="dk1"/>
                </a:solidFill>
                <a:latin typeface="Arial"/>
                <a:ea typeface="Arial"/>
                <a:cs typeface="Arial"/>
                <a:sym typeface="Arial"/>
              </a:rPr>
              <a:t>Si une personne s’aperçoit que sa photo a été publiée sans son consentement, elle peut faire valoir son droit à l’image, en demandant son effacement ou son déréférencement. Pour plus d’informations, rendez-vous sur le site de la CNIL.</a:t>
            </a:r>
            <a:endParaRPr b="0" i="0" sz="12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rPr b="0" i="0" lang="fr" sz="1200" u="sng" cap="none" strike="noStrike">
                <a:solidFill>
                  <a:schemeClr val="dk1"/>
                </a:solidFill>
                <a:latin typeface="Arial"/>
                <a:ea typeface="Arial"/>
                <a:cs typeface="Arial"/>
                <a:sym typeface="Arial"/>
                <a:hlinkClick r:id="rId6">
                  <a:extLst>
                    <a:ext uri="{A12FA001-AC4F-418D-AE19-62706E023703}">
                      <ahyp:hlinkClr val="tx"/>
                    </a:ext>
                  </a:extLst>
                </a:hlinkClick>
              </a:rPr>
              <a:t>https://www.cnil.fr/fr/le-droit-leffacement-supprimer-v os-donnees-en-ligne</a:t>
            </a:r>
            <a:r>
              <a:rPr b="0" i="0" lang="fr" sz="1200" u="none" cap="none" strike="noStrike">
                <a:solidFill>
                  <a:schemeClr val="dk1"/>
                </a:solidFill>
                <a:latin typeface="Arial"/>
                <a:ea typeface="Arial"/>
                <a:cs typeface="Arial"/>
                <a:sym typeface="Arial"/>
              </a:rPr>
              <a:t>.</a:t>
            </a:r>
            <a:endParaRPr b="0" i="0" sz="1200" u="none" cap="none" strike="noStrike">
              <a:solidFill>
                <a:schemeClr val="dk1"/>
              </a:solidFill>
              <a:latin typeface="Arial"/>
              <a:ea typeface="Arial"/>
              <a:cs typeface="Arial"/>
              <a:sym typeface="Arial"/>
            </a:endParaRPr>
          </a:p>
        </p:txBody>
      </p:sp>
      <p:grpSp>
        <p:nvGrpSpPr>
          <p:cNvPr id="130" name="Google Shape;130;p3"/>
          <p:cNvGrpSpPr/>
          <p:nvPr/>
        </p:nvGrpSpPr>
        <p:grpSpPr>
          <a:xfrm>
            <a:off x="226079" y="597177"/>
            <a:ext cx="339253" cy="339253"/>
            <a:chOff x="6235400" y="249400"/>
            <a:chExt cx="481825" cy="481825"/>
          </a:xfrm>
        </p:grpSpPr>
        <p:sp>
          <p:nvSpPr>
            <p:cNvPr id="131" name="Google Shape;131;p3"/>
            <p:cNvSpPr/>
            <p:nvPr/>
          </p:nvSpPr>
          <p:spPr>
            <a:xfrm>
              <a:off x="6425625" y="482025"/>
              <a:ext cx="177700" cy="135375"/>
            </a:xfrm>
            <a:custGeom>
              <a:rect b="b" l="l" r="r" t="t"/>
              <a:pathLst>
                <a:path extrusionOk="0" h="5415" w="7108">
                  <a:moveTo>
                    <a:pt x="5415" y="0"/>
                  </a:moveTo>
                  <a:lnTo>
                    <a:pt x="1" y="5415"/>
                  </a:lnTo>
                  <a:lnTo>
                    <a:pt x="7107" y="5415"/>
                  </a:lnTo>
                  <a:lnTo>
                    <a:pt x="7107" y="1696"/>
                  </a:lnTo>
                  <a:lnTo>
                    <a:pt x="541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2" name="Google Shape;132;p3"/>
            <p:cNvSpPr/>
            <p:nvPr/>
          </p:nvSpPr>
          <p:spPr>
            <a:xfrm>
              <a:off x="6462150" y="419775"/>
              <a:ext cx="28250" cy="28250"/>
            </a:xfrm>
            <a:custGeom>
              <a:rect b="b" l="l" r="r" t="t"/>
              <a:pathLst>
                <a:path extrusionOk="0" h="1130" w="1130">
                  <a:moveTo>
                    <a:pt x="566" y="0"/>
                  </a:moveTo>
                  <a:cubicBezTo>
                    <a:pt x="253" y="0"/>
                    <a:pt x="0" y="250"/>
                    <a:pt x="0" y="563"/>
                  </a:cubicBezTo>
                  <a:cubicBezTo>
                    <a:pt x="0" y="876"/>
                    <a:pt x="253" y="1129"/>
                    <a:pt x="566" y="1129"/>
                  </a:cubicBezTo>
                  <a:cubicBezTo>
                    <a:pt x="877" y="1129"/>
                    <a:pt x="1130" y="876"/>
                    <a:pt x="1130" y="563"/>
                  </a:cubicBezTo>
                  <a:cubicBezTo>
                    <a:pt x="1130" y="250"/>
                    <a:pt x="877" y="0"/>
                    <a:pt x="566"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3" name="Google Shape;133;p3"/>
            <p:cNvSpPr/>
            <p:nvPr/>
          </p:nvSpPr>
          <p:spPr>
            <a:xfrm>
              <a:off x="6349225" y="508600"/>
              <a:ext cx="113625" cy="108800"/>
            </a:xfrm>
            <a:custGeom>
              <a:rect b="b" l="l" r="r" t="t"/>
              <a:pathLst>
                <a:path extrusionOk="0" h="4352" w="4545">
                  <a:moveTo>
                    <a:pt x="2858" y="0"/>
                  </a:moveTo>
                  <a:lnTo>
                    <a:pt x="0" y="2623"/>
                  </a:lnTo>
                  <a:lnTo>
                    <a:pt x="0" y="4352"/>
                  </a:lnTo>
                  <a:lnTo>
                    <a:pt x="1461" y="4352"/>
                  </a:lnTo>
                  <a:lnTo>
                    <a:pt x="4544" y="1265"/>
                  </a:lnTo>
                  <a:lnTo>
                    <a:pt x="285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4" name="Google Shape;134;p3"/>
            <p:cNvSpPr/>
            <p:nvPr/>
          </p:nvSpPr>
          <p:spPr>
            <a:xfrm>
              <a:off x="6349225" y="363300"/>
              <a:ext cx="254100" cy="172575"/>
            </a:xfrm>
            <a:custGeom>
              <a:rect b="b" l="l" r="r" t="t"/>
              <a:pathLst>
                <a:path extrusionOk="0" h="6903" w="10164">
                  <a:moveTo>
                    <a:pt x="5083" y="1130"/>
                  </a:moveTo>
                  <a:cubicBezTo>
                    <a:pt x="5767" y="1130"/>
                    <a:pt x="6384" y="1542"/>
                    <a:pt x="6646" y="2175"/>
                  </a:cubicBezTo>
                  <a:cubicBezTo>
                    <a:pt x="6908" y="2807"/>
                    <a:pt x="6764" y="3536"/>
                    <a:pt x="6279" y="4021"/>
                  </a:cubicBezTo>
                  <a:cubicBezTo>
                    <a:pt x="5955" y="4345"/>
                    <a:pt x="5521" y="4517"/>
                    <a:pt x="5081" y="4517"/>
                  </a:cubicBezTo>
                  <a:cubicBezTo>
                    <a:pt x="4862" y="4517"/>
                    <a:pt x="4642" y="4475"/>
                    <a:pt x="4433" y="4388"/>
                  </a:cubicBezTo>
                  <a:cubicBezTo>
                    <a:pt x="3801" y="4126"/>
                    <a:pt x="3388" y="3509"/>
                    <a:pt x="3388" y="2822"/>
                  </a:cubicBezTo>
                  <a:cubicBezTo>
                    <a:pt x="3388" y="1886"/>
                    <a:pt x="4147" y="1130"/>
                    <a:pt x="5083" y="1130"/>
                  </a:cubicBezTo>
                  <a:close/>
                  <a:moveTo>
                    <a:pt x="0" y="1"/>
                  </a:moveTo>
                  <a:lnTo>
                    <a:pt x="0" y="6903"/>
                  </a:lnTo>
                  <a:lnTo>
                    <a:pt x="2443" y="4665"/>
                  </a:lnTo>
                  <a:cubicBezTo>
                    <a:pt x="2549" y="4567"/>
                    <a:pt x="2686" y="4517"/>
                    <a:pt x="2824" y="4517"/>
                  </a:cubicBezTo>
                  <a:cubicBezTo>
                    <a:pt x="2943" y="4517"/>
                    <a:pt x="3062" y="4554"/>
                    <a:pt x="3162" y="4629"/>
                  </a:cubicBezTo>
                  <a:lnTo>
                    <a:pt x="5351" y="6270"/>
                  </a:lnTo>
                  <a:lnTo>
                    <a:pt x="8071" y="3551"/>
                  </a:lnTo>
                  <a:cubicBezTo>
                    <a:pt x="8181" y="3441"/>
                    <a:pt x="8325" y="3386"/>
                    <a:pt x="8470" y="3386"/>
                  </a:cubicBezTo>
                  <a:cubicBezTo>
                    <a:pt x="8614" y="3386"/>
                    <a:pt x="8759" y="3441"/>
                    <a:pt x="8869" y="3551"/>
                  </a:cubicBezTo>
                  <a:lnTo>
                    <a:pt x="10163" y="4846"/>
                  </a:lnTo>
                  <a:lnTo>
                    <a:pt x="101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5" name="Google Shape;135;p3"/>
            <p:cNvSpPr/>
            <p:nvPr/>
          </p:nvSpPr>
          <p:spPr>
            <a:xfrm>
              <a:off x="6235400" y="249400"/>
              <a:ext cx="481825" cy="481825"/>
            </a:xfrm>
            <a:custGeom>
              <a:rect b="b" l="l" r="r" t="t"/>
              <a:pathLst>
                <a:path extrusionOk="0" h="19273" w="19273">
                  <a:moveTo>
                    <a:pt x="15283" y="3427"/>
                  </a:moveTo>
                  <a:cubicBezTo>
                    <a:pt x="15593" y="3427"/>
                    <a:pt x="15846" y="3677"/>
                    <a:pt x="15846" y="3991"/>
                  </a:cubicBezTo>
                  <a:lnTo>
                    <a:pt x="15846" y="15283"/>
                  </a:lnTo>
                  <a:cubicBezTo>
                    <a:pt x="15846" y="15596"/>
                    <a:pt x="15593" y="15849"/>
                    <a:pt x="15283" y="15849"/>
                  </a:cubicBezTo>
                  <a:lnTo>
                    <a:pt x="3990" y="15849"/>
                  </a:lnTo>
                  <a:cubicBezTo>
                    <a:pt x="3677" y="15849"/>
                    <a:pt x="3424" y="15596"/>
                    <a:pt x="3424" y="15283"/>
                  </a:cubicBezTo>
                  <a:lnTo>
                    <a:pt x="3424" y="3991"/>
                  </a:lnTo>
                  <a:cubicBezTo>
                    <a:pt x="3424" y="3677"/>
                    <a:pt x="3677" y="3427"/>
                    <a:pt x="3990" y="3427"/>
                  </a:cubicBezTo>
                  <a:close/>
                  <a:moveTo>
                    <a:pt x="564" y="1"/>
                  </a:moveTo>
                  <a:cubicBezTo>
                    <a:pt x="250" y="1"/>
                    <a:pt x="0" y="254"/>
                    <a:pt x="0" y="567"/>
                  </a:cubicBezTo>
                  <a:lnTo>
                    <a:pt x="0" y="2861"/>
                  </a:lnTo>
                  <a:cubicBezTo>
                    <a:pt x="0" y="3175"/>
                    <a:pt x="250" y="3427"/>
                    <a:pt x="564" y="3427"/>
                  </a:cubicBezTo>
                  <a:cubicBezTo>
                    <a:pt x="877" y="3427"/>
                    <a:pt x="1127" y="3677"/>
                    <a:pt x="1127" y="3991"/>
                  </a:cubicBezTo>
                  <a:cubicBezTo>
                    <a:pt x="1127" y="4304"/>
                    <a:pt x="877" y="4557"/>
                    <a:pt x="564" y="4557"/>
                  </a:cubicBezTo>
                  <a:cubicBezTo>
                    <a:pt x="250" y="4557"/>
                    <a:pt x="0" y="4807"/>
                    <a:pt x="0" y="5120"/>
                  </a:cubicBezTo>
                  <a:lnTo>
                    <a:pt x="0" y="8507"/>
                  </a:lnTo>
                  <a:cubicBezTo>
                    <a:pt x="0" y="8821"/>
                    <a:pt x="250" y="9074"/>
                    <a:pt x="564" y="9074"/>
                  </a:cubicBezTo>
                  <a:cubicBezTo>
                    <a:pt x="877" y="9074"/>
                    <a:pt x="1127" y="9324"/>
                    <a:pt x="1127" y="9637"/>
                  </a:cubicBezTo>
                  <a:cubicBezTo>
                    <a:pt x="1127" y="9950"/>
                    <a:pt x="877" y="10203"/>
                    <a:pt x="564" y="10203"/>
                  </a:cubicBezTo>
                  <a:cubicBezTo>
                    <a:pt x="250" y="10203"/>
                    <a:pt x="0" y="10453"/>
                    <a:pt x="0" y="10766"/>
                  </a:cubicBezTo>
                  <a:lnTo>
                    <a:pt x="0" y="14154"/>
                  </a:lnTo>
                  <a:cubicBezTo>
                    <a:pt x="0" y="14467"/>
                    <a:pt x="250" y="14720"/>
                    <a:pt x="564" y="14720"/>
                  </a:cubicBezTo>
                  <a:cubicBezTo>
                    <a:pt x="877" y="14720"/>
                    <a:pt x="1127" y="14970"/>
                    <a:pt x="1127" y="15283"/>
                  </a:cubicBezTo>
                  <a:cubicBezTo>
                    <a:pt x="1127" y="15596"/>
                    <a:pt x="877" y="15849"/>
                    <a:pt x="564" y="15849"/>
                  </a:cubicBezTo>
                  <a:cubicBezTo>
                    <a:pt x="250" y="15849"/>
                    <a:pt x="0" y="16099"/>
                    <a:pt x="0" y="16412"/>
                  </a:cubicBezTo>
                  <a:lnTo>
                    <a:pt x="0" y="18710"/>
                  </a:lnTo>
                  <a:cubicBezTo>
                    <a:pt x="0" y="19020"/>
                    <a:pt x="250" y="19273"/>
                    <a:pt x="564" y="19273"/>
                  </a:cubicBezTo>
                  <a:lnTo>
                    <a:pt x="2861" y="19273"/>
                  </a:lnTo>
                  <a:cubicBezTo>
                    <a:pt x="3171" y="19273"/>
                    <a:pt x="3424" y="19020"/>
                    <a:pt x="3424" y="18710"/>
                  </a:cubicBezTo>
                  <a:cubicBezTo>
                    <a:pt x="3424" y="18396"/>
                    <a:pt x="3677" y="18143"/>
                    <a:pt x="3990" y="18143"/>
                  </a:cubicBezTo>
                  <a:cubicBezTo>
                    <a:pt x="4300" y="18143"/>
                    <a:pt x="4553" y="18396"/>
                    <a:pt x="4553" y="18710"/>
                  </a:cubicBezTo>
                  <a:cubicBezTo>
                    <a:pt x="4553" y="19020"/>
                    <a:pt x="4806" y="19273"/>
                    <a:pt x="5120" y="19273"/>
                  </a:cubicBezTo>
                  <a:lnTo>
                    <a:pt x="8507" y="19273"/>
                  </a:lnTo>
                  <a:cubicBezTo>
                    <a:pt x="8817" y="19273"/>
                    <a:pt x="9070" y="19020"/>
                    <a:pt x="9070" y="18710"/>
                  </a:cubicBezTo>
                  <a:cubicBezTo>
                    <a:pt x="9070" y="18396"/>
                    <a:pt x="9323" y="18143"/>
                    <a:pt x="9636" y="18143"/>
                  </a:cubicBezTo>
                  <a:cubicBezTo>
                    <a:pt x="9947" y="18143"/>
                    <a:pt x="10200" y="18396"/>
                    <a:pt x="10200" y="18710"/>
                  </a:cubicBezTo>
                  <a:cubicBezTo>
                    <a:pt x="10200" y="19020"/>
                    <a:pt x="10452" y="19273"/>
                    <a:pt x="10766" y="19273"/>
                  </a:cubicBezTo>
                  <a:lnTo>
                    <a:pt x="14153" y="19273"/>
                  </a:lnTo>
                  <a:cubicBezTo>
                    <a:pt x="14463" y="19273"/>
                    <a:pt x="14716" y="19020"/>
                    <a:pt x="14716" y="18710"/>
                  </a:cubicBezTo>
                  <a:cubicBezTo>
                    <a:pt x="14716" y="18396"/>
                    <a:pt x="14969" y="18143"/>
                    <a:pt x="15283" y="18143"/>
                  </a:cubicBezTo>
                  <a:cubicBezTo>
                    <a:pt x="15593" y="18143"/>
                    <a:pt x="15846" y="18396"/>
                    <a:pt x="15846" y="18710"/>
                  </a:cubicBezTo>
                  <a:cubicBezTo>
                    <a:pt x="15846" y="19020"/>
                    <a:pt x="16099" y="19273"/>
                    <a:pt x="16412" y="19273"/>
                  </a:cubicBezTo>
                  <a:lnTo>
                    <a:pt x="18706" y="19273"/>
                  </a:lnTo>
                  <a:cubicBezTo>
                    <a:pt x="19019" y="19273"/>
                    <a:pt x="19272" y="19020"/>
                    <a:pt x="19272" y="18710"/>
                  </a:cubicBezTo>
                  <a:lnTo>
                    <a:pt x="19272" y="16412"/>
                  </a:lnTo>
                  <a:cubicBezTo>
                    <a:pt x="19272" y="16099"/>
                    <a:pt x="19019" y="15849"/>
                    <a:pt x="18706" y="15849"/>
                  </a:cubicBezTo>
                  <a:cubicBezTo>
                    <a:pt x="18393" y="15849"/>
                    <a:pt x="18143" y="15596"/>
                    <a:pt x="18143" y="15283"/>
                  </a:cubicBezTo>
                  <a:cubicBezTo>
                    <a:pt x="18143" y="14970"/>
                    <a:pt x="18393" y="14720"/>
                    <a:pt x="18706" y="14720"/>
                  </a:cubicBezTo>
                  <a:cubicBezTo>
                    <a:pt x="19019" y="14720"/>
                    <a:pt x="19272" y="14467"/>
                    <a:pt x="19272" y="14154"/>
                  </a:cubicBezTo>
                  <a:lnTo>
                    <a:pt x="19272" y="10766"/>
                  </a:lnTo>
                  <a:cubicBezTo>
                    <a:pt x="19272" y="10453"/>
                    <a:pt x="19019" y="10203"/>
                    <a:pt x="18706" y="10203"/>
                  </a:cubicBezTo>
                  <a:cubicBezTo>
                    <a:pt x="18393" y="10203"/>
                    <a:pt x="18143" y="9950"/>
                    <a:pt x="18143" y="9637"/>
                  </a:cubicBezTo>
                  <a:cubicBezTo>
                    <a:pt x="18143" y="9324"/>
                    <a:pt x="18393" y="9074"/>
                    <a:pt x="18706" y="9074"/>
                  </a:cubicBezTo>
                  <a:cubicBezTo>
                    <a:pt x="19019" y="9074"/>
                    <a:pt x="19272" y="8821"/>
                    <a:pt x="19272" y="8507"/>
                  </a:cubicBezTo>
                  <a:lnTo>
                    <a:pt x="19272" y="5120"/>
                  </a:lnTo>
                  <a:cubicBezTo>
                    <a:pt x="19272" y="4807"/>
                    <a:pt x="19019" y="4557"/>
                    <a:pt x="18706" y="4557"/>
                  </a:cubicBezTo>
                  <a:cubicBezTo>
                    <a:pt x="18393" y="4557"/>
                    <a:pt x="18143" y="4304"/>
                    <a:pt x="18143" y="3991"/>
                  </a:cubicBezTo>
                  <a:cubicBezTo>
                    <a:pt x="18143" y="3677"/>
                    <a:pt x="18393" y="3427"/>
                    <a:pt x="18706" y="3427"/>
                  </a:cubicBezTo>
                  <a:cubicBezTo>
                    <a:pt x="19019" y="3427"/>
                    <a:pt x="19272" y="3175"/>
                    <a:pt x="19272" y="2861"/>
                  </a:cubicBezTo>
                  <a:lnTo>
                    <a:pt x="19272" y="567"/>
                  </a:lnTo>
                  <a:cubicBezTo>
                    <a:pt x="19272" y="254"/>
                    <a:pt x="19019" y="1"/>
                    <a:pt x="18706" y="1"/>
                  </a:cubicBezTo>
                  <a:lnTo>
                    <a:pt x="16412" y="1"/>
                  </a:lnTo>
                  <a:cubicBezTo>
                    <a:pt x="16099" y="1"/>
                    <a:pt x="15846" y="254"/>
                    <a:pt x="15846" y="567"/>
                  </a:cubicBezTo>
                  <a:cubicBezTo>
                    <a:pt x="15846" y="877"/>
                    <a:pt x="15593" y="1130"/>
                    <a:pt x="15283" y="1130"/>
                  </a:cubicBezTo>
                  <a:cubicBezTo>
                    <a:pt x="14969" y="1130"/>
                    <a:pt x="14716" y="877"/>
                    <a:pt x="14716" y="567"/>
                  </a:cubicBezTo>
                  <a:cubicBezTo>
                    <a:pt x="14716" y="254"/>
                    <a:pt x="14463" y="1"/>
                    <a:pt x="14153" y="1"/>
                  </a:cubicBezTo>
                  <a:lnTo>
                    <a:pt x="10766" y="1"/>
                  </a:lnTo>
                  <a:cubicBezTo>
                    <a:pt x="10452" y="1"/>
                    <a:pt x="10200" y="254"/>
                    <a:pt x="10200" y="567"/>
                  </a:cubicBezTo>
                  <a:cubicBezTo>
                    <a:pt x="10200" y="877"/>
                    <a:pt x="9947" y="1130"/>
                    <a:pt x="9636" y="1130"/>
                  </a:cubicBezTo>
                  <a:cubicBezTo>
                    <a:pt x="9323" y="1130"/>
                    <a:pt x="9070" y="877"/>
                    <a:pt x="9070" y="567"/>
                  </a:cubicBezTo>
                  <a:cubicBezTo>
                    <a:pt x="9070" y="254"/>
                    <a:pt x="8817" y="1"/>
                    <a:pt x="8507" y="1"/>
                  </a:cubicBezTo>
                  <a:lnTo>
                    <a:pt x="5120" y="1"/>
                  </a:lnTo>
                  <a:cubicBezTo>
                    <a:pt x="4806" y="1"/>
                    <a:pt x="4553" y="254"/>
                    <a:pt x="4553" y="567"/>
                  </a:cubicBezTo>
                  <a:cubicBezTo>
                    <a:pt x="4553" y="877"/>
                    <a:pt x="4300" y="1130"/>
                    <a:pt x="3990" y="1130"/>
                  </a:cubicBezTo>
                  <a:cubicBezTo>
                    <a:pt x="3677" y="1130"/>
                    <a:pt x="3424" y="877"/>
                    <a:pt x="3424" y="567"/>
                  </a:cubicBezTo>
                  <a:cubicBezTo>
                    <a:pt x="3424" y="254"/>
                    <a:pt x="3171" y="1"/>
                    <a:pt x="2861"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213A8E"/>
      </a:dk1>
      <a:lt1>
        <a:srgbClr val="FFFFFF"/>
      </a:lt1>
      <a:dk2>
        <a:srgbClr val="595959"/>
      </a:dk2>
      <a:lt2>
        <a:srgbClr val="EEEEEE"/>
      </a:lt2>
      <a:accent1>
        <a:srgbClr val="78D2AA"/>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